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tiff" ContentType="image/tif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notesMasterIdLst>
    <p:notesMasterId r:id="rId25"/>
  </p:notesMasterIdLst>
  <p:sldIdLst>
    <p:sldId id="259" r:id="rId2"/>
    <p:sldId id="263" r:id="rId3"/>
    <p:sldId id="264" r:id="rId4"/>
    <p:sldId id="439" r:id="rId5"/>
    <p:sldId id="440" r:id="rId6"/>
    <p:sldId id="442" r:id="rId7"/>
    <p:sldId id="441" r:id="rId8"/>
    <p:sldId id="444" r:id="rId9"/>
    <p:sldId id="443" r:id="rId10"/>
    <p:sldId id="447" r:id="rId11"/>
    <p:sldId id="446" r:id="rId12"/>
    <p:sldId id="445" r:id="rId13"/>
    <p:sldId id="448" r:id="rId14"/>
    <p:sldId id="453" r:id="rId15"/>
    <p:sldId id="451" r:id="rId16"/>
    <p:sldId id="452" r:id="rId17"/>
    <p:sldId id="454" r:id="rId18"/>
    <p:sldId id="457" r:id="rId19"/>
    <p:sldId id="458" r:id="rId20"/>
    <p:sldId id="455" r:id="rId21"/>
    <p:sldId id="456" r:id="rId22"/>
    <p:sldId id="450" r:id="rId23"/>
    <p:sldId id="281"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FF"/>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82" autoAdjust="0"/>
    <p:restoredTop sz="94660"/>
  </p:normalViewPr>
  <p:slideViewPr>
    <p:cSldViewPr snapToGrid="0">
      <p:cViewPr varScale="1">
        <p:scale>
          <a:sx n="75" d="100"/>
          <a:sy n="75" d="100"/>
        </p:scale>
        <p:origin x="768" y="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2.png>
</file>

<file path=ppt/media/image3.tiff>
</file>

<file path=ppt/media/image4.tiff>
</file>

<file path=ppt/media/image5.wmf>
</file>

<file path=ppt/media/image6.wm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9B2277-4FA8-46DF-AE09-9B8548B6C9F1}" type="datetimeFigureOut">
              <a:rPr lang="zh-CN" altLang="en-US" smtClean="0"/>
              <a:t>2023/12/7</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1553FB-5533-48F3-9CC9-C3DB84C96CE2}" type="slidenum">
              <a:rPr lang="zh-CN" altLang="en-US" smtClean="0"/>
              <a:t>‹#›</a:t>
            </a:fld>
            <a:endParaRPr lang="zh-CN" altLang="en-US"/>
          </a:p>
        </p:txBody>
      </p:sp>
    </p:spTree>
    <p:extLst>
      <p:ext uri="{BB962C8B-B14F-4D97-AF65-F5344CB8AC3E}">
        <p14:creationId xmlns:p14="http://schemas.microsoft.com/office/powerpoint/2010/main" val="29992685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tif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幻灯片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1" name="图片 30" hidden="1">
            <a:extLst>
              <a:ext uri="{FF2B5EF4-FFF2-40B4-BE49-F238E27FC236}">
                <a16:creationId xmlns:a16="http://schemas.microsoft.com/office/drawing/2014/main" id="{F2CBCBBF-0EAF-B84F-ADA0-93410D833D04}"/>
              </a:ext>
            </a:extLst>
          </p:cNvPr>
          <p:cNvPicPr>
            <a:picLocks noChangeAspect="1"/>
          </p:cNvPicPr>
          <p:nvPr userDrawn="1"/>
        </p:nvPicPr>
        <p:blipFill>
          <a:blip r:embed="rId3">
            <a:alphaModFix/>
          </a:blip>
          <a:stretch>
            <a:fillRect/>
          </a:stretch>
        </p:blipFill>
        <p:spPr>
          <a:xfrm>
            <a:off x="6241" y="0"/>
            <a:ext cx="9131518" cy="6858000"/>
          </a:xfrm>
          <a:prstGeom prst="rect">
            <a:avLst/>
          </a:prstGeom>
        </p:spPr>
      </p:pic>
      <p:sp>
        <p:nvSpPr>
          <p:cNvPr id="14" name="文本占位符 50">
            <a:extLst>
              <a:ext uri="{FF2B5EF4-FFF2-40B4-BE49-F238E27FC236}">
                <a16:creationId xmlns:a16="http://schemas.microsoft.com/office/drawing/2014/main" id="{FFC82988-AC98-244F-B75B-A5D96F873D81}"/>
              </a:ext>
            </a:extLst>
          </p:cNvPr>
          <p:cNvSpPr>
            <a:spLocks noGrp="1"/>
          </p:cNvSpPr>
          <p:nvPr>
            <p:ph type="body" sz="quarter" idx="10" hasCustomPrompt="1"/>
          </p:nvPr>
        </p:nvSpPr>
        <p:spPr>
          <a:xfrm>
            <a:off x="718594" y="1748542"/>
            <a:ext cx="5946155" cy="1999320"/>
          </a:xfrm>
        </p:spPr>
        <p:txBody>
          <a:bodyPr>
            <a:normAutofit/>
          </a:bodyPr>
          <a:lstStyle>
            <a:lvl1pPr marL="0" indent="0">
              <a:lnSpc>
                <a:spcPct val="150000"/>
              </a:lnSpc>
              <a:spcBef>
                <a:spcPts val="600"/>
              </a:spcBef>
              <a:buNone/>
              <a:defRPr sz="3600" b="1" spc="300">
                <a:solidFill>
                  <a:srgbClr val="FFC000"/>
                </a:solidFill>
                <a:latin typeface="微软雅黑" panose="020B0503020204020204" pitchFamily="34" charset="-122"/>
                <a:ea typeface="微软雅黑" panose="020B0503020204020204" pitchFamily="34" charset="-122"/>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kumimoji="1" lang="zh-CN" altLang="en-US" dirty="0"/>
              <a:t>算法概论</a:t>
            </a:r>
            <a:endParaRPr kumimoji="1" lang="en-US" altLang="zh-CN" dirty="0"/>
          </a:p>
          <a:p>
            <a:pPr lvl="0"/>
            <a:r>
              <a:rPr kumimoji="1" lang="en-US" altLang="zh-CN" dirty="0"/>
              <a:t>  —</a:t>
            </a:r>
            <a:r>
              <a:rPr kumimoji="1" lang="zh-CN" altLang="en-US" dirty="0"/>
              <a:t>第</a:t>
            </a:r>
            <a:r>
              <a:rPr kumimoji="1" lang="en-US" altLang="zh-CN" dirty="0"/>
              <a:t>1</a:t>
            </a:r>
            <a:r>
              <a:rPr kumimoji="1" lang="zh-CN" altLang="en-US" dirty="0"/>
              <a:t>章</a:t>
            </a:r>
          </a:p>
        </p:txBody>
      </p:sp>
      <p:sp>
        <p:nvSpPr>
          <p:cNvPr id="15" name="Text Placeholder 7">
            <a:extLst>
              <a:ext uri="{FF2B5EF4-FFF2-40B4-BE49-F238E27FC236}">
                <a16:creationId xmlns:a16="http://schemas.microsoft.com/office/drawing/2014/main" id="{7F3DB8AC-5DE9-5548-8697-C9055F7FFCCB}"/>
              </a:ext>
            </a:extLst>
          </p:cNvPr>
          <p:cNvSpPr>
            <a:spLocks noGrp="1"/>
          </p:cNvSpPr>
          <p:nvPr>
            <p:ph type="body" sz="quarter" idx="11"/>
          </p:nvPr>
        </p:nvSpPr>
        <p:spPr>
          <a:xfrm>
            <a:off x="0" y="5287969"/>
            <a:ext cx="6171741" cy="1576867"/>
          </a:xfrm>
        </p:spPr>
        <p:txBody>
          <a:bodyPr lIns="0" tIns="0" rIns="0" bIns="0">
            <a:normAutofit/>
          </a:bodyPr>
          <a:lstStyle>
            <a:lvl1pPr marL="180000" indent="0">
              <a:lnSpc>
                <a:spcPct val="100000"/>
              </a:lnSpc>
              <a:buNone/>
              <a:defRPr sz="2400">
                <a:solidFill>
                  <a:schemeClr val="bg1"/>
                </a:solidFill>
                <a:latin typeface="微软雅黑" panose="020B0503020204020204" pitchFamily="34" charset="-122"/>
                <a:ea typeface="微软雅黑" panose="020B0503020204020204" pitchFamily="34" charset="-122"/>
              </a:defRPr>
            </a:lvl1pPr>
          </a:lstStyle>
          <a:p>
            <a:endParaRPr lang="en-US" altLang="zh-CN" dirty="0"/>
          </a:p>
          <a:p>
            <a:r>
              <a:rPr lang="zh-CN" altLang="en-US" dirty="0"/>
              <a:t>汇报人</a:t>
            </a:r>
            <a:endParaRPr lang="en-US" altLang="zh-CN" dirty="0"/>
          </a:p>
          <a:p>
            <a:r>
              <a:rPr lang="zh-CN" altLang="en-US" dirty="0"/>
              <a:t>计算机学院（国家示范性软件学院）</a:t>
            </a:r>
            <a:endParaRPr lang="en-US" altLang="zh-CN" dirty="0"/>
          </a:p>
        </p:txBody>
      </p:sp>
      <p:sp>
        <p:nvSpPr>
          <p:cNvPr id="6" name="Text Placeholder 7">
            <a:extLst>
              <a:ext uri="{FF2B5EF4-FFF2-40B4-BE49-F238E27FC236}">
                <a16:creationId xmlns:a16="http://schemas.microsoft.com/office/drawing/2014/main" id="{E28DBEF7-55D7-4DEC-94D9-632A41DA1907}"/>
              </a:ext>
            </a:extLst>
          </p:cNvPr>
          <p:cNvSpPr>
            <a:spLocks noGrp="1"/>
          </p:cNvSpPr>
          <p:nvPr>
            <p:ph type="body" sz="quarter" idx="12" hasCustomPrompt="1"/>
          </p:nvPr>
        </p:nvSpPr>
        <p:spPr>
          <a:xfrm>
            <a:off x="1899174" y="4185029"/>
            <a:ext cx="4901882" cy="829796"/>
          </a:xfrm>
        </p:spPr>
        <p:txBody>
          <a:bodyPr lIns="0" tIns="0" rIns="0" bIns="0">
            <a:normAutofit/>
          </a:bodyPr>
          <a:lstStyle>
            <a:lvl1pPr marL="0" indent="0" algn="ctr">
              <a:lnSpc>
                <a:spcPct val="100000"/>
              </a:lnSpc>
              <a:buNone/>
              <a:defRPr sz="2400">
                <a:solidFill>
                  <a:schemeClr val="bg1"/>
                </a:solidFill>
                <a:latin typeface="微软雅黑" panose="020B0503020204020204" pitchFamily="34" charset="-122"/>
                <a:ea typeface="微软雅黑" panose="020B0503020204020204" pitchFamily="34" charset="-122"/>
              </a:defRPr>
            </a:lvl1pPr>
          </a:lstStyle>
          <a:p>
            <a:r>
              <a:rPr lang="zh-CN" altLang="en-US" dirty="0"/>
              <a:t>日期：</a:t>
            </a:r>
            <a:r>
              <a:rPr lang="en-US" altLang="zh-CN" dirty="0" err="1"/>
              <a:t>xxxx</a:t>
            </a:r>
            <a:r>
              <a:rPr lang="zh-CN" altLang="en-US" dirty="0"/>
              <a:t>年 </a:t>
            </a:r>
            <a:r>
              <a:rPr lang="en-US" altLang="zh-CN" dirty="0"/>
              <a:t>x</a:t>
            </a:r>
            <a:r>
              <a:rPr lang="zh-CN" altLang="en-US" dirty="0"/>
              <a:t>月</a:t>
            </a:r>
            <a:endParaRPr lang="en-US" dirty="0"/>
          </a:p>
        </p:txBody>
      </p:sp>
      <p:pic>
        <p:nvPicPr>
          <p:cNvPr id="7" name="图片 6">
            <a:extLst>
              <a:ext uri="{FF2B5EF4-FFF2-40B4-BE49-F238E27FC236}">
                <a16:creationId xmlns:a16="http://schemas.microsoft.com/office/drawing/2014/main" id="{38A28817-1311-4BAB-BEC0-86FFD57ABF56}"/>
              </a:ext>
            </a:extLst>
          </p:cNvPr>
          <p:cNvPicPr>
            <a:picLocks noChangeAspect="1"/>
          </p:cNvPicPr>
          <p:nvPr userDrawn="1"/>
        </p:nvPicPr>
        <p:blipFill>
          <a:blip r:embed="rId4"/>
          <a:stretch>
            <a:fillRect/>
          </a:stretch>
        </p:blipFill>
        <p:spPr>
          <a:xfrm>
            <a:off x="7099230" y="6244606"/>
            <a:ext cx="1930165" cy="521470"/>
          </a:xfrm>
          <a:prstGeom prst="rect">
            <a:avLst/>
          </a:prstGeom>
        </p:spPr>
      </p:pic>
    </p:spTree>
    <p:extLst>
      <p:ext uri="{BB962C8B-B14F-4D97-AF65-F5344CB8AC3E}">
        <p14:creationId xmlns:p14="http://schemas.microsoft.com/office/powerpoint/2010/main" val="1600374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581516" y="89558"/>
            <a:ext cx="7886700" cy="619760"/>
          </a:xfrm>
        </p:spPr>
        <p:txBody>
          <a:bodyPr>
            <a:normAutofit/>
          </a:bodyPr>
          <a:lstStyle>
            <a:lvl1pPr algn="ctr">
              <a:defRPr lang="en-US" sz="2800" b="1" kern="1200" dirty="0">
                <a:solidFill>
                  <a:srgbClr val="CC6600"/>
                </a:solidFill>
                <a:latin typeface="微软雅黑" panose="020B0503020204020204" pitchFamily="34" charset="-122"/>
                <a:ea typeface="微软雅黑" panose="020B0503020204020204" pitchFamily="34" charset="-122"/>
                <a:cs typeface="+mj-cs"/>
              </a:defRPr>
            </a:lvl1pPr>
          </a:lstStyle>
          <a:p>
            <a:r>
              <a:rPr lang="zh-CN" altLang="en-US" dirty="0"/>
              <a:t>单击此处编辑母版标题样式</a:t>
            </a:r>
            <a:endParaRPr lang="en-US" dirty="0"/>
          </a:p>
        </p:txBody>
      </p:sp>
      <p:sp>
        <p:nvSpPr>
          <p:cNvPr id="3" name="Content Placeholder 2"/>
          <p:cNvSpPr>
            <a:spLocks noGrp="1"/>
          </p:cNvSpPr>
          <p:nvPr>
            <p:ph idx="1"/>
          </p:nvPr>
        </p:nvSpPr>
        <p:spPr>
          <a:xfrm>
            <a:off x="123432" y="764365"/>
            <a:ext cx="8897136" cy="4351338"/>
          </a:xfrm>
        </p:spPr>
        <p:txBody>
          <a:bodyPr/>
          <a:lstStyle>
            <a:lvl1pPr marL="228600" indent="-228600">
              <a:lnSpc>
                <a:spcPct val="110000"/>
              </a:lnSpc>
              <a:spcBef>
                <a:spcPts val="500"/>
              </a:spcBef>
              <a:buClr>
                <a:srgbClr val="0000FF"/>
              </a:buClr>
              <a:buSzPct val="60000"/>
              <a:buFont typeface="Wingdings" panose="05000000000000000000" pitchFamily="2" charset="2"/>
              <a:buChar char="n"/>
              <a:defRPr sz="2400">
                <a:latin typeface="+mn-lt"/>
                <a:ea typeface="微软雅黑 Light" panose="020B0502040204020203" pitchFamily="34" charset="-122"/>
              </a:defRPr>
            </a:lvl1pPr>
            <a:lvl2pPr marL="536575" indent="-268288">
              <a:lnSpc>
                <a:spcPct val="110000"/>
              </a:lnSpc>
              <a:spcBef>
                <a:spcPts val="500"/>
              </a:spcBef>
              <a:buClr>
                <a:srgbClr val="FF0000"/>
              </a:buClr>
              <a:buSzPct val="50000"/>
              <a:buFont typeface="Wingdings" panose="05000000000000000000" pitchFamily="2" charset="2"/>
              <a:buChar char="p"/>
              <a:defRPr sz="2400">
                <a:latin typeface="+mn-lt"/>
                <a:ea typeface="微软雅黑 Light" panose="020B0502040204020203" pitchFamily="34" charset="-122"/>
              </a:defRPr>
            </a:lvl2pPr>
            <a:lvl3pPr marL="806450" indent="-269875">
              <a:lnSpc>
                <a:spcPct val="110000"/>
              </a:lnSpc>
              <a:spcBef>
                <a:spcPts val="500"/>
              </a:spcBef>
              <a:buClr>
                <a:srgbClr val="C00000"/>
              </a:buClr>
              <a:buFont typeface="微软雅黑 Light" panose="020B0502040204020203" pitchFamily="34" charset="-122"/>
              <a:buChar char="-"/>
              <a:defRPr sz="2400">
                <a:latin typeface="+mn-lt"/>
                <a:ea typeface="微软雅黑 Light" panose="020B0502040204020203" pitchFamily="34" charset="-122"/>
              </a:defRPr>
            </a:lvl3pPr>
            <a:lvl4pPr marL="1371600" indent="0">
              <a:buNone/>
              <a:defRPr/>
            </a:lvl4pPr>
            <a:lvl5pPr marL="1828800" indent="0">
              <a:buNone/>
              <a:defRPr/>
            </a:lvl5pPr>
          </a:lstStyle>
          <a:p>
            <a:pPr lvl="0"/>
            <a:r>
              <a:rPr lang="zh-CN" altLang="en-US" dirty="0"/>
              <a:t>单击此处编辑母版文本样式</a:t>
            </a:r>
          </a:p>
          <a:p>
            <a:pPr lvl="1"/>
            <a:r>
              <a:rPr lang="zh-CN" altLang="en-US" dirty="0"/>
              <a:t>二级</a:t>
            </a:r>
          </a:p>
          <a:p>
            <a:pPr lvl="2"/>
            <a:r>
              <a:rPr lang="zh-CN" altLang="en-US" dirty="0"/>
              <a:t>三级</a:t>
            </a:r>
          </a:p>
          <a:p>
            <a:pPr lvl="3"/>
            <a:endParaRPr lang="zh-CN" altLang="en-US" dirty="0"/>
          </a:p>
        </p:txBody>
      </p:sp>
      <p:sp>
        <p:nvSpPr>
          <p:cNvPr id="4" name="Date Placeholder 3"/>
          <p:cNvSpPr>
            <a:spLocks noGrp="1"/>
          </p:cNvSpPr>
          <p:nvPr>
            <p:ph type="dt" sz="half" idx="10"/>
          </p:nvPr>
        </p:nvSpPr>
        <p:spPr>
          <a:xfrm>
            <a:off x="0" y="6532775"/>
            <a:ext cx="2057400" cy="309056"/>
          </a:xfrm>
        </p:spPr>
        <p:txBody>
          <a:bodyPr/>
          <a:lstStyle>
            <a:lvl1pPr>
              <a:defRPr sz="1000">
                <a:solidFill>
                  <a:schemeClr val="tx1"/>
                </a:solidFill>
              </a:defRPr>
            </a:lvl1pPr>
          </a:lstStyle>
          <a:p>
            <a:fld id="{DDB52E49-C8A5-40DA-A458-EF224B26651F}" type="datetime1">
              <a:rPr lang="zh-CN" altLang="en-US" smtClean="0"/>
              <a:t>2023/12/7</a:t>
            </a:fld>
            <a:endParaRPr lang="zh-CN" altLang="en-US" dirty="0"/>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a:xfrm>
            <a:off x="7086600" y="6532775"/>
            <a:ext cx="2057400" cy="311576"/>
          </a:xfrm>
        </p:spPr>
        <p:txBody>
          <a:bodyPr/>
          <a:lstStyle>
            <a:lvl1pPr>
              <a:defRPr sz="1000">
                <a:solidFill>
                  <a:schemeClr val="tx1"/>
                </a:solidFill>
              </a:defRPr>
            </a:lvl1pPr>
          </a:lstStyle>
          <a:p>
            <a:fld id="{EEA58A3B-43CE-4AA0-90B5-EB47AFAFEB34}" type="slidenum">
              <a:rPr lang="zh-CN" altLang="en-US" smtClean="0"/>
              <a:pPr/>
              <a:t>‹#›</a:t>
            </a:fld>
            <a:endParaRPr lang="zh-CN" altLang="en-US" dirty="0"/>
          </a:p>
        </p:txBody>
      </p:sp>
      <p:cxnSp>
        <p:nvCxnSpPr>
          <p:cNvPr id="7" name="直接连接符 6">
            <a:extLst>
              <a:ext uri="{FF2B5EF4-FFF2-40B4-BE49-F238E27FC236}">
                <a16:creationId xmlns:a16="http://schemas.microsoft.com/office/drawing/2014/main" id="{62229463-3D87-4CC3-9E2B-343069359F86}"/>
              </a:ext>
            </a:extLst>
          </p:cNvPr>
          <p:cNvCxnSpPr/>
          <p:nvPr userDrawn="1"/>
        </p:nvCxnSpPr>
        <p:spPr>
          <a:xfrm>
            <a:off x="264506" y="709318"/>
            <a:ext cx="8153909" cy="0"/>
          </a:xfrm>
          <a:prstGeom prst="line">
            <a:avLst/>
          </a:prstGeom>
          <a:ln w="28575">
            <a:solidFill>
              <a:srgbClr val="92D050"/>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29610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a:xfrm>
            <a:off x="122548" y="325225"/>
            <a:ext cx="8897136" cy="4858128"/>
          </a:xfrm>
        </p:spPr>
        <p:txBody>
          <a:bodyPr/>
          <a:lstStyle>
            <a:lvl1pPr marL="228600" indent="-228600">
              <a:lnSpc>
                <a:spcPct val="100000"/>
              </a:lnSpc>
              <a:spcBef>
                <a:spcPts val="600"/>
              </a:spcBef>
              <a:buClr>
                <a:srgbClr val="0000FF"/>
              </a:buClr>
              <a:buSzPct val="60000"/>
              <a:buFont typeface="Wingdings" panose="05000000000000000000" pitchFamily="2" charset="2"/>
              <a:buChar char="n"/>
              <a:defRPr sz="2400">
                <a:latin typeface="微软雅黑 Light" panose="020B0502040204020203" pitchFamily="34" charset="-122"/>
                <a:ea typeface="微软雅黑 Light" panose="020B0502040204020203" pitchFamily="34" charset="-122"/>
              </a:defRPr>
            </a:lvl1pPr>
            <a:lvl2pPr marL="536575" indent="-268288">
              <a:lnSpc>
                <a:spcPct val="100000"/>
              </a:lnSpc>
              <a:spcBef>
                <a:spcPts val="500"/>
              </a:spcBef>
              <a:buClr>
                <a:srgbClr val="FF0000"/>
              </a:buClr>
              <a:buSzPct val="50000"/>
              <a:buFont typeface="Wingdings" panose="05000000000000000000" pitchFamily="2" charset="2"/>
              <a:buChar char="p"/>
              <a:defRPr sz="2400">
                <a:latin typeface="微软雅黑 Light" panose="020B0502040204020203" pitchFamily="34" charset="-122"/>
                <a:ea typeface="微软雅黑 Light" panose="020B0502040204020203" pitchFamily="34" charset="-122"/>
              </a:defRPr>
            </a:lvl2pPr>
            <a:lvl3pPr marL="806450" indent="-269875">
              <a:lnSpc>
                <a:spcPct val="100000"/>
              </a:lnSpc>
              <a:spcBef>
                <a:spcPts val="500"/>
              </a:spcBef>
              <a:buClr>
                <a:srgbClr val="C00000"/>
              </a:buClr>
              <a:buFont typeface="微软雅黑 Light" panose="020B0502040204020203" pitchFamily="34" charset="-122"/>
              <a:buChar char="-"/>
              <a:defRPr sz="2400">
                <a:latin typeface="微软雅黑 Light" panose="020B0502040204020203" pitchFamily="34" charset="-122"/>
                <a:ea typeface="微软雅黑 Light" panose="020B0502040204020203" pitchFamily="34" charset="-122"/>
              </a:defRPr>
            </a:lvl3pPr>
            <a:lvl4pPr marL="1371600" indent="0">
              <a:buNone/>
              <a:defRPr/>
            </a:lvl4pPr>
            <a:lvl5pPr marL="1828800" indent="0">
              <a:buNone/>
              <a:defRPr/>
            </a:lvl5pPr>
          </a:lstStyle>
          <a:p>
            <a:pPr lvl="0"/>
            <a:r>
              <a:rPr lang="zh-CN" altLang="en-US" dirty="0"/>
              <a:t>单击此处编辑母版文本样式</a:t>
            </a:r>
          </a:p>
          <a:p>
            <a:pPr lvl="1"/>
            <a:r>
              <a:rPr lang="zh-CN" altLang="en-US" dirty="0"/>
              <a:t>二级</a:t>
            </a:r>
          </a:p>
          <a:p>
            <a:pPr lvl="2"/>
            <a:r>
              <a:rPr lang="zh-CN" altLang="en-US" dirty="0"/>
              <a:t>三级</a:t>
            </a:r>
          </a:p>
          <a:p>
            <a:pPr lvl="3"/>
            <a:endParaRPr lang="zh-CN" altLang="en-US" dirty="0"/>
          </a:p>
        </p:txBody>
      </p:sp>
      <p:sp>
        <p:nvSpPr>
          <p:cNvPr id="4" name="Date Placeholder 3"/>
          <p:cNvSpPr>
            <a:spLocks noGrp="1"/>
          </p:cNvSpPr>
          <p:nvPr>
            <p:ph type="dt" sz="half" idx="10"/>
          </p:nvPr>
        </p:nvSpPr>
        <p:spPr>
          <a:xfrm>
            <a:off x="0" y="6532775"/>
            <a:ext cx="2057400" cy="309056"/>
          </a:xfrm>
        </p:spPr>
        <p:txBody>
          <a:bodyPr/>
          <a:lstStyle>
            <a:lvl1pPr>
              <a:defRPr sz="1000"/>
            </a:lvl1pPr>
          </a:lstStyle>
          <a:p>
            <a:fld id="{E745593C-C1A7-4136-94F2-334F3909D5EA}" type="datetime1">
              <a:rPr lang="zh-CN" altLang="en-US" smtClean="0"/>
              <a:t>2023/12/7</a:t>
            </a:fld>
            <a:endParaRPr lang="zh-CN" altLang="en-US" dirty="0"/>
          </a:p>
        </p:txBody>
      </p:sp>
      <p:sp>
        <p:nvSpPr>
          <p:cNvPr id="5" name="Footer Placeholder 4"/>
          <p:cNvSpPr>
            <a:spLocks noGrp="1"/>
          </p:cNvSpPr>
          <p:nvPr>
            <p:ph type="ftr" sz="quarter" idx="11"/>
          </p:nvPr>
        </p:nvSpPr>
        <p:spPr>
          <a:xfrm>
            <a:off x="3028066" y="6504740"/>
            <a:ext cx="3086100" cy="365125"/>
          </a:xfrm>
        </p:spPr>
        <p:txBody>
          <a:bodyPr/>
          <a:lstStyle>
            <a:lvl1pPr>
              <a:defRPr sz="1000"/>
            </a:lvl1pPr>
          </a:lstStyle>
          <a:p>
            <a:endParaRPr lang="zh-CN" altLang="en-US" dirty="0"/>
          </a:p>
        </p:txBody>
      </p:sp>
      <p:sp>
        <p:nvSpPr>
          <p:cNvPr id="6" name="Slide Number Placeholder 5"/>
          <p:cNvSpPr>
            <a:spLocks noGrp="1"/>
          </p:cNvSpPr>
          <p:nvPr>
            <p:ph type="sldNum" sz="quarter" idx="12"/>
          </p:nvPr>
        </p:nvSpPr>
        <p:spPr>
          <a:xfrm>
            <a:off x="7086600" y="6532775"/>
            <a:ext cx="2057400" cy="311576"/>
          </a:xfrm>
        </p:spPr>
        <p:txBody>
          <a:bodyPr/>
          <a:lstStyle>
            <a:lvl1pPr>
              <a:defRPr sz="1000"/>
            </a:lvl1pPr>
          </a:lstStyle>
          <a:p>
            <a:fld id="{EEA58A3B-43CE-4AA0-90B5-EB47AFAFEB34}" type="slidenum">
              <a:rPr lang="zh-CN" altLang="en-US" smtClean="0"/>
              <a:pPr/>
              <a:t>‹#›</a:t>
            </a:fld>
            <a:endParaRPr lang="zh-CN" altLang="en-US" dirty="0"/>
          </a:p>
        </p:txBody>
      </p:sp>
      <p:sp>
        <p:nvSpPr>
          <p:cNvPr id="8" name="矩形: 圆角 7">
            <a:extLst>
              <a:ext uri="{FF2B5EF4-FFF2-40B4-BE49-F238E27FC236}">
                <a16:creationId xmlns:a16="http://schemas.microsoft.com/office/drawing/2014/main" id="{0E27AEB1-3D64-4C17-8B68-E8FB5EC16188}"/>
              </a:ext>
            </a:extLst>
          </p:cNvPr>
          <p:cNvSpPr/>
          <p:nvPr userDrawn="1"/>
        </p:nvSpPr>
        <p:spPr>
          <a:xfrm>
            <a:off x="122548" y="248148"/>
            <a:ext cx="8897136" cy="6284627"/>
          </a:xfrm>
          <a:prstGeom prst="roundRect">
            <a:avLst>
              <a:gd name="adj" fmla="val 2219"/>
            </a:avLst>
          </a:prstGeom>
          <a:noFill/>
          <a:ln>
            <a:solidFill>
              <a:srgbClr val="92D050"/>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49020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72DA1EC3-99C5-43EA-9C8E-A8079CE30BDC}" type="datetime1">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A58A3B-43CE-4AA0-90B5-EB47AFAFEB34}" type="slidenum">
              <a:rPr lang="zh-CN" altLang="en-US" smtClean="0"/>
              <a:t>‹#›</a:t>
            </a:fld>
            <a:endParaRPr lang="zh-CN" altLang="en-US"/>
          </a:p>
        </p:txBody>
      </p:sp>
    </p:spTree>
    <p:extLst>
      <p:ext uri="{BB962C8B-B14F-4D97-AF65-F5344CB8AC3E}">
        <p14:creationId xmlns:p14="http://schemas.microsoft.com/office/powerpoint/2010/main" val="23856489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C1107A08-6084-4EE0-BAB9-300C67832331}" type="datetime1">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A58A3B-43CE-4AA0-90B5-EB47AFAFEB34}" type="slidenum">
              <a:rPr lang="zh-CN" altLang="en-US" smtClean="0"/>
              <a:t>‹#›</a:t>
            </a:fld>
            <a:endParaRPr lang="zh-CN" altLang="en-US"/>
          </a:p>
        </p:txBody>
      </p:sp>
    </p:spTree>
    <p:extLst>
      <p:ext uri="{BB962C8B-B14F-4D97-AF65-F5344CB8AC3E}">
        <p14:creationId xmlns:p14="http://schemas.microsoft.com/office/powerpoint/2010/main" val="1031596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87142776-8847-46EE-A6D1-33ED05CE2772}" type="datetime1">
              <a:rPr lang="zh-CN" altLang="en-US" smtClean="0"/>
              <a:t>2023/12/7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A58A3B-43CE-4AA0-90B5-EB47AFAFEB34}" type="slidenum">
              <a:rPr lang="zh-CN" altLang="en-US" smtClean="0"/>
              <a:t>‹#›</a:t>
            </a:fld>
            <a:endParaRPr lang="zh-CN" altLang="en-US"/>
          </a:p>
        </p:txBody>
      </p:sp>
    </p:spTree>
    <p:extLst>
      <p:ext uri="{BB962C8B-B14F-4D97-AF65-F5344CB8AC3E}">
        <p14:creationId xmlns:p14="http://schemas.microsoft.com/office/powerpoint/2010/main" val="3970388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感谢页">
    <p:bg>
      <p:bgPr>
        <a:solidFill>
          <a:schemeClr val="bg1">
            <a:lumMod val="95000"/>
            <a:alpha val="1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5F1158-B1AA-8F41-AF0A-FEA0EC1874AC}"/>
              </a:ext>
            </a:extLst>
          </p:cNvPr>
          <p:cNvSpPr>
            <a:spLocks noGrp="1"/>
          </p:cNvSpPr>
          <p:nvPr>
            <p:ph type="title" hasCustomPrompt="1"/>
          </p:nvPr>
        </p:nvSpPr>
        <p:spPr>
          <a:xfrm>
            <a:off x="464227" y="1467870"/>
            <a:ext cx="3560519" cy="2816080"/>
          </a:xfrm>
          <a:prstGeom prst="rect">
            <a:avLst/>
          </a:prstGeom>
        </p:spPr>
        <p:txBody>
          <a:bodyPr vert="horz" lIns="91440" tIns="45720" rIns="91440" bIns="45720" rtlCol="0" anchor="t">
            <a:normAutofit/>
          </a:bodyPr>
          <a:lstStyle>
            <a:lvl1pPr>
              <a:defRPr sz="4050" b="0" i="0" baseline="0">
                <a:solidFill>
                  <a:srgbClr val="A80000"/>
                </a:solidFill>
                <a:latin typeface="+mj-ea"/>
                <a:ea typeface="+mj-ea"/>
              </a:defRPr>
            </a:lvl1pPr>
          </a:lstStyle>
          <a:p>
            <a:r>
              <a:rPr lang="en-US" dirty="0"/>
              <a:t>T</a:t>
            </a:r>
            <a:r>
              <a:rPr lang="en-US" altLang="zh-CN" dirty="0"/>
              <a:t>hank you.</a:t>
            </a:r>
            <a:endParaRPr lang="en-US" dirty="0"/>
          </a:p>
        </p:txBody>
      </p:sp>
      <p:pic>
        <p:nvPicPr>
          <p:cNvPr id="6" name="Picture 7">
            <a:extLst>
              <a:ext uri="{FF2B5EF4-FFF2-40B4-BE49-F238E27FC236}">
                <a16:creationId xmlns:a16="http://schemas.microsoft.com/office/drawing/2014/main" id="{BA792140-33FB-E045-9071-EE8DB65F2A1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80257" y="4831652"/>
            <a:ext cx="1406700" cy="405914"/>
          </a:xfrm>
          <a:prstGeom prst="rect">
            <a:avLst/>
          </a:prstGeom>
        </p:spPr>
      </p:pic>
      <p:sp>
        <p:nvSpPr>
          <p:cNvPr id="7" name="矩形 6"/>
          <p:cNvSpPr/>
          <p:nvPr userDrawn="1"/>
        </p:nvSpPr>
        <p:spPr>
          <a:xfrm>
            <a:off x="0" y="4831652"/>
            <a:ext cx="9144000" cy="2026348"/>
          </a:xfrm>
          <a:prstGeom prst="rect">
            <a:avLst/>
          </a:prstGeom>
          <a:solidFill>
            <a:srgbClr val="FEF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矩形 8"/>
          <p:cNvSpPr/>
          <p:nvPr userDrawn="1"/>
        </p:nvSpPr>
        <p:spPr>
          <a:xfrm>
            <a:off x="0" y="5606474"/>
            <a:ext cx="9144000" cy="1251527"/>
          </a:xfrm>
          <a:prstGeom prst="rect">
            <a:avLst/>
          </a:prstGeom>
          <a:solidFill>
            <a:srgbClr val="0025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1" name="图片 10">
            <a:extLst>
              <a:ext uri="{FF2B5EF4-FFF2-40B4-BE49-F238E27FC236}">
                <a16:creationId xmlns:a16="http://schemas.microsoft.com/office/drawing/2014/main" id="{2B936AF8-BF51-BC42-9F24-E90F4C464672}"/>
              </a:ext>
            </a:extLst>
          </p:cNvPr>
          <p:cNvPicPr>
            <a:picLocks noChangeAspect="1"/>
          </p:cNvPicPr>
          <p:nvPr userDrawn="1"/>
        </p:nvPicPr>
        <p:blipFill>
          <a:blip r:embed="rId3"/>
          <a:stretch>
            <a:fillRect/>
          </a:stretch>
        </p:blipFill>
        <p:spPr>
          <a:xfrm>
            <a:off x="7386957" y="6232236"/>
            <a:ext cx="1447624" cy="521470"/>
          </a:xfrm>
          <a:prstGeom prst="rect">
            <a:avLst/>
          </a:prstGeom>
        </p:spPr>
      </p:pic>
    </p:spTree>
    <p:extLst>
      <p:ext uri="{BB962C8B-B14F-4D97-AF65-F5344CB8AC3E}">
        <p14:creationId xmlns:p14="http://schemas.microsoft.com/office/powerpoint/2010/main" val="758881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64D43C-5EE8-470F-AFF7-4F360C5DB76E}" type="datetime1">
              <a:rPr lang="zh-CN" altLang="en-US" smtClean="0"/>
              <a:t>2023/12/7</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A58A3B-43CE-4AA0-90B5-EB47AFAFEB34}" type="slidenum">
              <a:rPr lang="zh-CN" altLang="en-US" smtClean="0"/>
              <a:t>‹#›</a:t>
            </a:fld>
            <a:endParaRPr lang="zh-CN" altLang="en-US"/>
          </a:p>
        </p:txBody>
      </p:sp>
    </p:spTree>
    <p:extLst>
      <p:ext uri="{BB962C8B-B14F-4D97-AF65-F5344CB8AC3E}">
        <p14:creationId xmlns:p14="http://schemas.microsoft.com/office/powerpoint/2010/main" val="2064601329"/>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52" r:id="rId4"/>
    <p:sldLayoutId id="2147483653" r:id="rId5"/>
    <p:sldLayoutId id="2147483655" r:id="rId6"/>
    <p:sldLayoutId id="2147483664" r:id="rId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8180F51-5E97-4722-84E3-758C630FE144}"/>
              </a:ext>
            </a:extLst>
          </p:cNvPr>
          <p:cNvSpPr>
            <a:spLocks noGrp="1"/>
          </p:cNvSpPr>
          <p:nvPr>
            <p:ph type="body" sz="quarter" idx="10"/>
          </p:nvPr>
        </p:nvSpPr>
        <p:spPr>
          <a:xfrm>
            <a:off x="648256" y="1838977"/>
            <a:ext cx="5946155" cy="1999320"/>
          </a:xfrm>
        </p:spPr>
        <p:txBody>
          <a:bodyPr/>
          <a:lstStyle/>
          <a:p>
            <a:r>
              <a:rPr lang="zh-CN" altLang="en-US" dirty="0"/>
              <a:t>第四章 编程作业</a:t>
            </a:r>
            <a:endParaRPr lang="en-US" altLang="zh-CN" dirty="0"/>
          </a:p>
          <a:p>
            <a:r>
              <a:rPr lang="en-US" altLang="zh-CN" dirty="0"/>
              <a:t>   </a:t>
            </a:r>
            <a:r>
              <a:rPr lang="en-US" altLang="zh-CN" sz="3200" dirty="0"/>
              <a:t>—</a:t>
            </a:r>
            <a:r>
              <a:rPr lang="zh-CN" altLang="en-US" sz="3200" dirty="0"/>
              <a:t>贪心策略</a:t>
            </a:r>
          </a:p>
        </p:txBody>
      </p:sp>
      <p:sp>
        <p:nvSpPr>
          <p:cNvPr id="4" name="文本占位符 3">
            <a:extLst>
              <a:ext uri="{FF2B5EF4-FFF2-40B4-BE49-F238E27FC236}">
                <a16:creationId xmlns:a16="http://schemas.microsoft.com/office/drawing/2014/main" id="{3415BB5D-2B86-45CA-9E4A-15E1EADBFD02}"/>
              </a:ext>
            </a:extLst>
          </p:cNvPr>
          <p:cNvSpPr>
            <a:spLocks noGrp="1"/>
          </p:cNvSpPr>
          <p:nvPr>
            <p:ph type="body" sz="quarter" idx="12"/>
          </p:nvPr>
        </p:nvSpPr>
        <p:spPr/>
        <p:txBody>
          <a:bodyPr/>
          <a:lstStyle/>
          <a:p>
            <a:r>
              <a:rPr lang="zh-CN" altLang="en-US" dirty="0"/>
              <a:t>日期：</a:t>
            </a:r>
            <a:r>
              <a:rPr lang="en-US" altLang="zh-CN" dirty="0"/>
              <a:t>2023</a:t>
            </a:r>
            <a:r>
              <a:rPr lang="zh-CN" altLang="en-US" dirty="0"/>
              <a:t>年</a:t>
            </a:r>
            <a:r>
              <a:rPr lang="en-US" altLang="zh-CN" dirty="0"/>
              <a:t>12</a:t>
            </a:r>
            <a:r>
              <a:rPr lang="zh-CN" altLang="en-US" dirty="0"/>
              <a:t>月</a:t>
            </a:r>
          </a:p>
        </p:txBody>
      </p:sp>
      <p:sp>
        <p:nvSpPr>
          <p:cNvPr id="6" name="文本占位符 5">
            <a:extLst>
              <a:ext uri="{FF2B5EF4-FFF2-40B4-BE49-F238E27FC236}">
                <a16:creationId xmlns:a16="http://schemas.microsoft.com/office/drawing/2014/main" id="{055F76D5-1B82-4B55-6953-84622BD9A732}"/>
              </a:ext>
            </a:extLst>
          </p:cNvPr>
          <p:cNvSpPr>
            <a:spLocks noGrp="1"/>
          </p:cNvSpPr>
          <p:nvPr>
            <p:ph type="body" sz="quarter" idx="11"/>
          </p:nvPr>
        </p:nvSpPr>
        <p:spPr/>
        <p:txBody>
          <a:bodyPr/>
          <a:lstStyle/>
          <a:p>
            <a:endParaRPr lang="zh-CN" altLang="en-US"/>
          </a:p>
        </p:txBody>
      </p:sp>
    </p:spTree>
    <p:extLst>
      <p:ext uri="{BB962C8B-B14F-4D97-AF65-F5344CB8AC3E}">
        <p14:creationId xmlns:p14="http://schemas.microsoft.com/office/powerpoint/2010/main" val="1163123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461C5B-0B3D-1AD4-3834-2042F4B3E55C}"/>
              </a:ext>
            </a:extLst>
          </p:cNvPr>
          <p:cNvSpPr>
            <a:spLocks noGrp="1"/>
          </p:cNvSpPr>
          <p:nvPr>
            <p:ph type="title"/>
          </p:nvPr>
        </p:nvSpPr>
        <p:spPr/>
        <p:txBody>
          <a:bodyPr/>
          <a:lstStyle/>
          <a:p>
            <a:r>
              <a:rPr lang="zh-CN" altLang="en-US" dirty="0"/>
              <a:t>附件</a:t>
            </a:r>
            <a:r>
              <a:rPr lang="en-US" altLang="zh-CN" dirty="0"/>
              <a:t>1. </a:t>
            </a:r>
            <a:r>
              <a:rPr lang="zh-CN" altLang="en-US" dirty="0"/>
              <a:t>哈夫曼编码输入文本内容</a:t>
            </a:r>
          </a:p>
        </p:txBody>
      </p:sp>
      <p:sp>
        <p:nvSpPr>
          <p:cNvPr id="3" name="内容占位符 2">
            <a:extLst>
              <a:ext uri="{FF2B5EF4-FFF2-40B4-BE49-F238E27FC236}">
                <a16:creationId xmlns:a16="http://schemas.microsoft.com/office/drawing/2014/main" id="{506CC82E-EF0F-0C65-BC1D-C62BFC3A7B88}"/>
              </a:ext>
            </a:extLst>
          </p:cNvPr>
          <p:cNvSpPr>
            <a:spLocks noGrp="1"/>
          </p:cNvSpPr>
          <p:nvPr>
            <p:ph idx="1"/>
          </p:nvPr>
        </p:nvSpPr>
        <p:spPr>
          <a:xfrm>
            <a:off x="123432" y="764365"/>
            <a:ext cx="8897136" cy="5850666"/>
          </a:xfrm>
        </p:spPr>
        <p:txBody>
          <a:bodyPr>
            <a:normAutofit fontScale="85000" lnSpcReduction="20000"/>
          </a:bodyPr>
          <a:lstStyle/>
          <a:p>
            <a:r>
              <a:rPr lang="en-US" altLang="zh-CN" dirty="0"/>
              <a:t>Greedy-choice property: </a:t>
            </a:r>
          </a:p>
          <a:p>
            <a:pPr marL="0" indent="0">
              <a:buNone/>
            </a:pPr>
            <a:r>
              <a:rPr lang="en-US" altLang="zh-CN" dirty="0"/>
              <a:t>The first key ingredient is </a:t>
            </a:r>
            <a:r>
              <a:rPr lang="en-US" altLang="zh-CN" dirty="0" err="1"/>
              <a:t>thegreedy</a:t>
            </a:r>
            <a:r>
              <a:rPr lang="en-US" altLang="zh-CN" dirty="0"/>
              <a:t>-choice property: </a:t>
            </a:r>
            <a:r>
              <a:rPr lang="en-US" altLang="zh-CN" dirty="0" err="1"/>
              <a:t>aglobally</a:t>
            </a:r>
            <a:r>
              <a:rPr lang="en-US" altLang="zh-CN" dirty="0"/>
              <a:t> optimal solution can be arrived at by making a locally optimal (greedy) choice. In other words, when we are considering which choice to make, we make the</a:t>
            </a:r>
          </a:p>
          <a:p>
            <a:pPr marL="0" indent="0">
              <a:buNone/>
            </a:pPr>
            <a:r>
              <a:rPr lang="en-US" altLang="zh-CN" dirty="0"/>
              <a:t>choice that looks best in the current problem, without considering results from subproblems.</a:t>
            </a:r>
          </a:p>
          <a:p>
            <a:pPr marL="0" indent="0">
              <a:buNone/>
            </a:pPr>
            <a:r>
              <a:rPr lang="en-US" altLang="zh-CN" dirty="0"/>
              <a:t>Here is where greedy algorithms differ from dynamic programming. In dynamic programming, we make a choice at each step, but the choice usually depends on the solutions to subproblems. Consequently, we typically solve dynamic-programming problems in a bottom-up manner, progressing from smaller subproblems to larger subproblems. In a greedy algorithm, we make whatever choice seems best at the moment and then solve the subproblem arising after the choice is made. The choice made by a greedy algorithm may depend on choices so far, but it cannot depend on any future choices or on the solutions to subproblems. Thus, unlike dynamic programming, which solves the subproblems </a:t>
            </a:r>
            <a:r>
              <a:rPr lang="en-US" altLang="zh-CN" dirty="0" err="1"/>
              <a:t>bottomup</a:t>
            </a:r>
            <a:r>
              <a:rPr lang="en-US" altLang="zh-CN" dirty="0"/>
              <a:t>, a greedy strategy usually progresses in a top-down fashion, making one greedy choice after another, reducing each given problem instance to a smaller </a:t>
            </a:r>
            <a:r>
              <a:rPr lang="en-US" altLang="zh-CN" dirty="0" err="1"/>
              <a:t>one.Of</a:t>
            </a:r>
            <a:r>
              <a:rPr lang="en-US" altLang="zh-CN" dirty="0"/>
              <a:t> course, we must prove that a greedy choice at each step yields a globally optimal solution, and this is where cleverness may be required.</a:t>
            </a:r>
            <a:endParaRPr lang="zh-CN" altLang="en-US" dirty="0"/>
          </a:p>
          <a:p>
            <a:endParaRPr lang="zh-CN" altLang="en-US" dirty="0"/>
          </a:p>
        </p:txBody>
      </p:sp>
      <p:sp>
        <p:nvSpPr>
          <p:cNvPr id="4" name="日期占位符 3">
            <a:extLst>
              <a:ext uri="{FF2B5EF4-FFF2-40B4-BE49-F238E27FC236}">
                <a16:creationId xmlns:a16="http://schemas.microsoft.com/office/drawing/2014/main" id="{38370B12-86C1-934D-FD27-7274A3B60940}"/>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958A4483-D0E1-36DE-74B7-91C199DE9B7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FACB245-6266-EC90-BCD8-603303679207}"/>
              </a:ext>
            </a:extLst>
          </p:cNvPr>
          <p:cNvSpPr>
            <a:spLocks noGrp="1"/>
          </p:cNvSpPr>
          <p:nvPr>
            <p:ph type="sldNum" sz="quarter" idx="12"/>
          </p:nvPr>
        </p:nvSpPr>
        <p:spPr/>
        <p:txBody>
          <a:bodyPr/>
          <a:lstStyle/>
          <a:p>
            <a:fld id="{EEA58A3B-43CE-4AA0-90B5-EB47AFAFEB34}" type="slidenum">
              <a:rPr lang="zh-CN" altLang="en-US" smtClean="0"/>
              <a:pPr/>
              <a:t>10</a:t>
            </a:fld>
            <a:endParaRPr lang="zh-CN" altLang="en-US" dirty="0"/>
          </a:p>
        </p:txBody>
      </p:sp>
    </p:spTree>
    <p:extLst>
      <p:ext uri="{BB962C8B-B14F-4D97-AF65-F5344CB8AC3E}">
        <p14:creationId xmlns:p14="http://schemas.microsoft.com/office/powerpoint/2010/main" val="41644281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461C5B-0B3D-1AD4-3834-2042F4B3E55C}"/>
              </a:ext>
            </a:extLst>
          </p:cNvPr>
          <p:cNvSpPr>
            <a:spLocks noGrp="1"/>
          </p:cNvSpPr>
          <p:nvPr>
            <p:ph type="title"/>
          </p:nvPr>
        </p:nvSpPr>
        <p:spPr/>
        <p:txBody>
          <a:bodyPr/>
          <a:lstStyle/>
          <a:p>
            <a:r>
              <a:rPr lang="zh-CN" altLang="en-US" dirty="0"/>
              <a:t>附件</a:t>
            </a:r>
            <a:r>
              <a:rPr lang="en-US" altLang="zh-CN" dirty="0"/>
              <a:t>1. </a:t>
            </a:r>
            <a:r>
              <a:rPr lang="zh-CN" altLang="en-US" dirty="0"/>
              <a:t>哈夫曼编码输入文本内容</a:t>
            </a:r>
          </a:p>
        </p:txBody>
      </p:sp>
      <p:sp>
        <p:nvSpPr>
          <p:cNvPr id="3" name="内容占位符 2">
            <a:extLst>
              <a:ext uri="{FF2B5EF4-FFF2-40B4-BE49-F238E27FC236}">
                <a16:creationId xmlns:a16="http://schemas.microsoft.com/office/drawing/2014/main" id="{506CC82E-EF0F-0C65-BC1D-C62BFC3A7B88}"/>
              </a:ext>
            </a:extLst>
          </p:cNvPr>
          <p:cNvSpPr>
            <a:spLocks noGrp="1"/>
          </p:cNvSpPr>
          <p:nvPr>
            <p:ph idx="1"/>
          </p:nvPr>
        </p:nvSpPr>
        <p:spPr>
          <a:xfrm>
            <a:off x="123432" y="764365"/>
            <a:ext cx="8897136" cy="5591986"/>
          </a:xfrm>
        </p:spPr>
        <p:txBody>
          <a:bodyPr>
            <a:normAutofit fontScale="92500" lnSpcReduction="10000"/>
          </a:bodyPr>
          <a:lstStyle/>
          <a:p>
            <a:r>
              <a:rPr lang="en-US" altLang="zh-CN" sz="2600" dirty="0"/>
              <a:t>Optimal substructure:</a:t>
            </a:r>
          </a:p>
          <a:p>
            <a:pPr marL="0" indent="0">
              <a:buNone/>
            </a:pPr>
            <a:r>
              <a:rPr lang="en-US" altLang="zh-CN" sz="2600" dirty="0"/>
              <a:t>A problem exhibits optimal substructure if an optimal solution to the problem contains within it optimal solutions to subproblems. This property is a key ingredient of assessing the applicability of dynamic programming as well as greedy algorithms.</a:t>
            </a:r>
          </a:p>
          <a:p>
            <a:pPr marL="0" indent="0">
              <a:buNone/>
            </a:pPr>
            <a:r>
              <a:rPr lang="en-US" altLang="zh-CN" sz="2600" dirty="0"/>
              <a:t>We usually use a more direct approach regarding </a:t>
            </a:r>
            <a:r>
              <a:rPr lang="en-US" altLang="zh-CN" sz="2600" dirty="0" err="1"/>
              <a:t>optimalsubstructure</a:t>
            </a:r>
            <a:r>
              <a:rPr lang="en-US" altLang="zh-CN" sz="2600" dirty="0"/>
              <a:t> when applying </a:t>
            </a:r>
            <a:r>
              <a:rPr lang="en-US" altLang="zh-CN" sz="2600" dirty="0" err="1"/>
              <a:t>itto</a:t>
            </a:r>
            <a:r>
              <a:rPr lang="en-US" altLang="zh-CN" sz="2600" dirty="0"/>
              <a:t> greedy algorithms. As mentioned above, </a:t>
            </a:r>
            <a:r>
              <a:rPr lang="en-US" altLang="zh-CN" sz="2600" dirty="0" err="1"/>
              <a:t>wehave</a:t>
            </a:r>
            <a:r>
              <a:rPr lang="en-US" altLang="zh-CN" sz="2600" dirty="0"/>
              <a:t> the luxury of assuming that we arrived at a subproblem by having made the greedy choice in </a:t>
            </a:r>
            <a:r>
              <a:rPr lang="en-US" altLang="zh-CN" sz="2600" dirty="0" err="1"/>
              <a:t>theoriginal</a:t>
            </a:r>
            <a:r>
              <a:rPr lang="en-US" altLang="zh-CN" sz="2600" dirty="0"/>
              <a:t> problem. All we really need to do is argue that an optimal solution to the subproblem, combined with the greedy choice already made, yields an optimal solution to the original problem. This scheme implicitly uses induction on the subproblems to prove that making the greedy choice at every step produces an optimal solution.</a:t>
            </a:r>
            <a:endParaRPr lang="zh-CN" altLang="en-US" sz="2600" dirty="0"/>
          </a:p>
          <a:p>
            <a:endParaRPr lang="zh-CN" altLang="en-US" dirty="0"/>
          </a:p>
        </p:txBody>
      </p:sp>
      <p:sp>
        <p:nvSpPr>
          <p:cNvPr id="4" name="日期占位符 3">
            <a:extLst>
              <a:ext uri="{FF2B5EF4-FFF2-40B4-BE49-F238E27FC236}">
                <a16:creationId xmlns:a16="http://schemas.microsoft.com/office/drawing/2014/main" id="{38370B12-86C1-934D-FD27-7274A3B60940}"/>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958A4483-D0E1-36DE-74B7-91C199DE9B7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FACB245-6266-EC90-BCD8-603303679207}"/>
              </a:ext>
            </a:extLst>
          </p:cNvPr>
          <p:cNvSpPr>
            <a:spLocks noGrp="1"/>
          </p:cNvSpPr>
          <p:nvPr>
            <p:ph type="sldNum" sz="quarter" idx="12"/>
          </p:nvPr>
        </p:nvSpPr>
        <p:spPr/>
        <p:txBody>
          <a:bodyPr/>
          <a:lstStyle/>
          <a:p>
            <a:fld id="{EEA58A3B-43CE-4AA0-90B5-EB47AFAFEB34}" type="slidenum">
              <a:rPr lang="zh-CN" altLang="en-US" smtClean="0"/>
              <a:pPr/>
              <a:t>11</a:t>
            </a:fld>
            <a:endParaRPr lang="zh-CN" altLang="en-US" dirty="0"/>
          </a:p>
        </p:txBody>
      </p:sp>
    </p:spTree>
    <p:extLst>
      <p:ext uri="{BB962C8B-B14F-4D97-AF65-F5344CB8AC3E}">
        <p14:creationId xmlns:p14="http://schemas.microsoft.com/office/powerpoint/2010/main" val="3195802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461C5B-0B3D-1AD4-3834-2042F4B3E55C}"/>
              </a:ext>
            </a:extLst>
          </p:cNvPr>
          <p:cNvSpPr>
            <a:spLocks noGrp="1"/>
          </p:cNvSpPr>
          <p:nvPr>
            <p:ph type="title"/>
          </p:nvPr>
        </p:nvSpPr>
        <p:spPr/>
        <p:txBody>
          <a:bodyPr/>
          <a:lstStyle/>
          <a:p>
            <a:r>
              <a:rPr lang="zh-CN" altLang="en-US" dirty="0"/>
              <a:t>附件</a:t>
            </a:r>
            <a:r>
              <a:rPr lang="en-US" altLang="zh-CN" dirty="0"/>
              <a:t>1. </a:t>
            </a:r>
            <a:r>
              <a:rPr lang="zh-CN" altLang="en-US" dirty="0"/>
              <a:t>哈夫曼编码输入文本内容</a:t>
            </a:r>
          </a:p>
        </p:txBody>
      </p:sp>
      <p:sp>
        <p:nvSpPr>
          <p:cNvPr id="3" name="内容占位符 2">
            <a:extLst>
              <a:ext uri="{FF2B5EF4-FFF2-40B4-BE49-F238E27FC236}">
                <a16:creationId xmlns:a16="http://schemas.microsoft.com/office/drawing/2014/main" id="{506CC82E-EF0F-0C65-BC1D-C62BFC3A7B88}"/>
              </a:ext>
            </a:extLst>
          </p:cNvPr>
          <p:cNvSpPr>
            <a:spLocks noGrp="1"/>
          </p:cNvSpPr>
          <p:nvPr>
            <p:ph idx="1"/>
          </p:nvPr>
        </p:nvSpPr>
        <p:spPr/>
        <p:txBody>
          <a:bodyPr/>
          <a:lstStyle/>
          <a:p>
            <a:r>
              <a:rPr lang="en-US" altLang="zh-CN" dirty="0"/>
              <a:t>Greedy versus dynamic programming:</a:t>
            </a:r>
          </a:p>
          <a:p>
            <a:pPr marL="0" indent="0">
              <a:buNone/>
            </a:pPr>
            <a:r>
              <a:rPr lang="en-US" altLang="zh-CN" dirty="0"/>
              <a:t>Because the optimal-substructure property is exploited by both the greedy and dynamic-programming strategies, one might be tempted to generate a dynamic-programming solution to a problem when a greedy solution suffices, or one might mistakenly think that a greedy solution works when in fact a dynamic-programming solution is required. To illustrate the subtleties between the two techniques, let us investigate two variants of a classical optimization problem.</a:t>
            </a:r>
            <a:endParaRPr lang="zh-CN" altLang="en-US" dirty="0"/>
          </a:p>
          <a:p>
            <a:endParaRPr lang="zh-CN" altLang="en-US" dirty="0"/>
          </a:p>
        </p:txBody>
      </p:sp>
      <p:sp>
        <p:nvSpPr>
          <p:cNvPr id="4" name="日期占位符 3">
            <a:extLst>
              <a:ext uri="{FF2B5EF4-FFF2-40B4-BE49-F238E27FC236}">
                <a16:creationId xmlns:a16="http://schemas.microsoft.com/office/drawing/2014/main" id="{38370B12-86C1-934D-FD27-7274A3B60940}"/>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958A4483-D0E1-36DE-74B7-91C199DE9B7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FACB245-6266-EC90-BCD8-603303679207}"/>
              </a:ext>
            </a:extLst>
          </p:cNvPr>
          <p:cNvSpPr>
            <a:spLocks noGrp="1"/>
          </p:cNvSpPr>
          <p:nvPr>
            <p:ph type="sldNum" sz="quarter" idx="12"/>
          </p:nvPr>
        </p:nvSpPr>
        <p:spPr/>
        <p:txBody>
          <a:bodyPr/>
          <a:lstStyle/>
          <a:p>
            <a:fld id="{EEA58A3B-43CE-4AA0-90B5-EB47AFAFEB34}" type="slidenum">
              <a:rPr lang="zh-CN" altLang="en-US" smtClean="0"/>
              <a:pPr/>
              <a:t>12</a:t>
            </a:fld>
            <a:endParaRPr lang="zh-CN" altLang="en-US" dirty="0"/>
          </a:p>
        </p:txBody>
      </p:sp>
    </p:spTree>
    <p:extLst>
      <p:ext uri="{BB962C8B-B14F-4D97-AF65-F5344CB8AC3E}">
        <p14:creationId xmlns:p14="http://schemas.microsoft.com/office/powerpoint/2010/main" val="2400792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FE2075-2332-53B0-6B88-6646D415BD7A}"/>
              </a:ext>
            </a:extLst>
          </p:cNvPr>
          <p:cNvSpPr>
            <a:spLocks noGrp="1"/>
          </p:cNvSpPr>
          <p:nvPr>
            <p:ph type="title"/>
          </p:nvPr>
        </p:nvSpPr>
        <p:spPr/>
        <p:txBody>
          <a:bodyPr/>
          <a:lstStyle/>
          <a:p>
            <a:r>
              <a:rPr lang="zh-CN" altLang="en-US" dirty="0"/>
              <a:t>作业</a:t>
            </a:r>
            <a:r>
              <a:rPr lang="en-US" altLang="zh-CN" dirty="0"/>
              <a:t>2 </a:t>
            </a:r>
            <a:r>
              <a:rPr lang="zh-CN" altLang="en-US" dirty="0"/>
              <a:t>单源最短路径</a:t>
            </a:r>
          </a:p>
        </p:txBody>
      </p:sp>
      <p:sp>
        <p:nvSpPr>
          <p:cNvPr id="3" name="内容占位符 2">
            <a:extLst>
              <a:ext uri="{FF2B5EF4-FFF2-40B4-BE49-F238E27FC236}">
                <a16:creationId xmlns:a16="http://schemas.microsoft.com/office/drawing/2014/main" id="{9B001BAD-3518-42CA-CC99-14D1E248D166}"/>
              </a:ext>
            </a:extLst>
          </p:cNvPr>
          <p:cNvSpPr>
            <a:spLocks noGrp="1"/>
          </p:cNvSpPr>
          <p:nvPr>
            <p:ph idx="1"/>
          </p:nvPr>
        </p:nvSpPr>
        <p:spPr/>
        <p:txBody>
          <a:bodyPr/>
          <a:lstStyle/>
          <a:p>
            <a:r>
              <a:rPr lang="zh-CN" altLang="en-US" dirty="0"/>
              <a:t>利用“附件</a:t>
            </a:r>
            <a:r>
              <a:rPr lang="en-US" altLang="zh-CN" dirty="0"/>
              <a:t>1-1.</a:t>
            </a:r>
            <a:r>
              <a:rPr lang="zh-CN" altLang="en-US" dirty="0"/>
              <a:t>基站图的邻接矩阵</a:t>
            </a:r>
            <a:r>
              <a:rPr lang="en-US" altLang="zh-CN" dirty="0"/>
              <a:t>-v1-23</a:t>
            </a:r>
            <a:r>
              <a:rPr lang="zh-CN" altLang="en-US" dirty="0"/>
              <a:t>”给出的</a:t>
            </a:r>
            <a:r>
              <a:rPr lang="en-US" altLang="zh-CN" dirty="0"/>
              <a:t>LTE</a:t>
            </a:r>
            <a:r>
              <a:rPr lang="zh-CN" altLang="en-US" dirty="0"/>
              <a:t>网络基站数据，以基站为顶点，以基站间的距离连线为边，组成图，计算图中的单源最短路径</a:t>
            </a:r>
            <a:endParaRPr lang="en-US" altLang="zh-CN" dirty="0"/>
          </a:p>
          <a:p>
            <a:r>
              <a:rPr lang="zh-CN" altLang="en-US" sz="2400" dirty="0"/>
              <a:t>图构造</a:t>
            </a:r>
            <a:endParaRPr lang="en-US" altLang="zh-CN" dirty="0"/>
          </a:p>
          <a:p>
            <a:pPr lvl="1"/>
            <a:r>
              <a:rPr lang="zh-CN" altLang="en-US" dirty="0"/>
              <a:t>从昆明</a:t>
            </a:r>
            <a:r>
              <a:rPr lang="en-US" altLang="zh-CN" dirty="0"/>
              <a:t>LTE</a:t>
            </a:r>
            <a:r>
              <a:rPr lang="zh-CN" altLang="en-US" dirty="0"/>
              <a:t>网络中，选取部分基站，计算基站间的距离，在部分基站间引入边，得到</a:t>
            </a:r>
            <a:endParaRPr lang="en-US" altLang="zh-CN" dirty="0"/>
          </a:p>
          <a:p>
            <a:pPr marL="800100" lvl="1" indent="-342900" algn="l">
              <a:lnSpc>
                <a:spcPct val="125000"/>
              </a:lnSpc>
              <a:spcBef>
                <a:spcPts val="600"/>
              </a:spcBef>
              <a:buClr>
                <a:srgbClr val="FF0000"/>
              </a:buClr>
              <a:buSzPct val="80000"/>
              <a:buFont typeface="Wingdings" panose="05000000000000000000" pitchFamily="2" charset="2"/>
              <a:buChar char="n"/>
            </a:pPr>
            <a:r>
              <a:rPr lang="en-US" altLang="zh-CN" sz="2400" dirty="0"/>
              <a:t>22</a:t>
            </a:r>
            <a:r>
              <a:rPr lang="zh-CN" altLang="en-US" sz="2400" dirty="0"/>
              <a:t>个基站顶点组成的图 </a:t>
            </a:r>
            <a:endParaRPr lang="en-US" altLang="zh-CN" sz="2400" dirty="0"/>
          </a:p>
          <a:p>
            <a:pPr marL="800100" lvl="1" indent="-342900" algn="l">
              <a:lnSpc>
                <a:spcPct val="125000"/>
              </a:lnSpc>
              <a:spcBef>
                <a:spcPts val="600"/>
              </a:spcBef>
              <a:buClr>
                <a:srgbClr val="FF0000"/>
              </a:buClr>
              <a:buSzPct val="80000"/>
              <a:buFont typeface="Wingdings" panose="05000000000000000000" pitchFamily="2" charset="2"/>
              <a:buChar char="n"/>
            </a:pPr>
            <a:r>
              <a:rPr lang="en-US" altLang="zh-CN" sz="2400" dirty="0"/>
              <a:t>42</a:t>
            </a:r>
            <a:r>
              <a:rPr lang="zh-CN" altLang="en-US" sz="2400" dirty="0"/>
              <a:t>个基站顶点组成的图</a:t>
            </a:r>
          </a:p>
          <a:p>
            <a:endParaRPr lang="zh-CN" altLang="en-US" dirty="0"/>
          </a:p>
        </p:txBody>
      </p:sp>
      <p:sp>
        <p:nvSpPr>
          <p:cNvPr id="4" name="日期占位符 3">
            <a:extLst>
              <a:ext uri="{FF2B5EF4-FFF2-40B4-BE49-F238E27FC236}">
                <a16:creationId xmlns:a16="http://schemas.microsoft.com/office/drawing/2014/main" id="{D730D9D9-93D1-A22F-1A78-2DAC2171C84C}"/>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BBFE763C-6C66-B1DB-92B3-96A328243F1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2D66066-EABB-CD1B-3499-20F6FEE81B0C}"/>
              </a:ext>
            </a:extLst>
          </p:cNvPr>
          <p:cNvSpPr>
            <a:spLocks noGrp="1"/>
          </p:cNvSpPr>
          <p:nvPr>
            <p:ph type="sldNum" sz="quarter" idx="12"/>
          </p:nvPr>
        </p:nvSpPr>
        <p:spPr/>
        <p:txBody>
          <a:bodyPr/>
          <a:lstStyle/>
          <a:p>
            <a:fld id="{EEA58A3B-43CE-4AA0-90B5-EB47AFAFEB34}" type="slidenum">
              <a:rPr lang="zh-CN" altLang="en-US" smtClean="0"/>
              <a:pPr/>
              <a:t>13</a:t>
            </a:fld>
            <a:endParaRPr lang="zh-CN" altLang="en-US" dirty="0"/>
          </a:p>
        </p:txBody>
      </p:sp>
      <p:graphicFrame>
        <p:nvGraphicFramePr>
          <p:cNvPr id="7" name="对象 6">
            <a:extLst>
              <a:ext uri="{FF2B5EF4-FFF2-40B4-BE49-F238E27FC236}">
                <a16:creationId xmlns:a16="http://schemas.microsoft.com/office/drawing/2014/main" id="{4FB67610-3728-ABE4-DDA5-ED5206C94FC6}"/>
              </a:ext>
            </a:extLst>
          </p:cNvPr>
          <p:cNvGraphicFramePr>
            <a:graphicFrameLocks noChangeAspect="1"/>
          </p:cNvGraphicFramePr>
          <p:nvPr>
            <p:extLst>
              <p:ext uri="{D42A27DB-BD31-4B8C-83A1-F6EECF244321}">
                <p14:modId xmlns:p14="http://schemas.microsoft.com/office/powerpoint/2010/main" val="3669863877"/>
              </p:ext>
            </p:extLst>
          </p:nvPr>
        </p:nvGraphicFramePr>
        <p:xfrm>
          <a:off x="3533776" y="4264660"/>
          <a:ext cx="5669266" cy="1225178"/>
        </p:xfrm>
        <a:graphic>
          <a:graphicData uri="http://schemas.openxmlformats.org/presentationml/2006/ole">
            <mc:AlternateContent xmlns:mc="http://schemas.openxmlformats.org/markup-compatibility/2006">
              <mc:Choice xmlns:v="urn:schemas-microsoft-com:vml" Requires="v">
                <p:oleObj name="包装程序外壳对象" showAsIcon="1" r:id="rId2" imgW="1991160" imgH="430920" progId="Package">
                  <p:embed/>
                </p:oleObj>
              </mc:Choice>
              <mc:Fallback>
                <p:oleObj name="包装程序外壳对象" showAsIcon="1" r:id="rId2" imgW="1991160" imgH="430920" progId="Package">
                  <p:embed/>
                  <p:pic>
                    <p:nvPicPr>
                      <p:cNvPr id="7" name="对象 6">
                        <a:extLst>
                          <a:ext uri="{FF2B5EF4-FFF2-40B4-BE49-F238E27FC236}">
                            <a16:creationId xmlns:a16="http://schemas.microsoft.com/office/drawing/2014/main" id="{05C96BCA-B6E3-19C7-4BA6-7D269C2666A3}"/>
                          </a:ext>
                        </a:extLst>
                      </p:cNvPr>
                      <p:cNvPicPr/>
                      <p:nvPr/>
                    </p:nvPicPr>
                    <p:blipFill>
                      <a:blip r:embed="rId3"/>
                      <a:stretch>
                        <a:fillRect/>
                      </a:stretch>
                    </p:blipFill>
                    <p:spPr>
                      <a:xfrm>
                        <a:off x="3533776" y="4264660"/>
                        <a:ext cx="5669266" cy="1225178"/>
                      </a:xfrm>
                      <a:prstGeom prst="rect">
                        <a:avLst/>
                      </a:prstGeom>
                    </p:spPr>
                  </p:pic>
                </p:oleObj>
              </mc:Fallback>
            </mc:AlternateContent>
          </a:graphicData>
        </a:graphic>
      </p:graphicFrame>
    </p:spTree>
    <p:extLst>
      <p:ext uri="{BB962C8B-B14F-4D97-AF65-F5344CB8AC3E}">
        <p14:creationId xmlns:p14="http://schemas.microsoft.com/office/powerpoint/2010/main" val="590480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79E37B-A8F3-B6CD-A326-95419B37260E}"/>
              </a:ext>
            </a:extLst>
          </p:cNvPr>
          <p:cNvSpPr>
            <a:spLocks noGrp="1"/>
          </p:cNvSpPr>
          <p:nvPr>
            <p:ph type="title"/>
          </p:nvPr>
        </p:nvSpPr>
        <p:spPr/>
        <p:txBody>
          <a:bodyPr/>
          <a:lstStyle/>
          <a:p>
            <a:endParaRPr lang="zh-CN" altLang="en-US"/>
          </a:p>
        </p:txBody>
      </p:sp>
      <p:sp>
        <p:nvSpPr>
          <p:cNvPr id="4" name="日期占位符 3">
            <a:extLst>
              <a:ext uri="{FF2B5EF4-FFF2-40B4-BE49-F238E27FC236}">
                <a16:creationId xmlns:a16="http://schemas.microsoft.com/office/drawing/2014/main" id="{E626C8F9-C8F2-CC0B-129E-9AB713FACBFF}"/>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A30952C2-F895-8CD0-7ABB-BB81811781F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DD9D147-33BB-44B6-28BC-960E85837567}"/>
              </a:ext>
            </a:extLst>
          </p:cNvPr>
          <p:cNvSpPr>
            <a:spLocks noGrp="1"/>
          </p:cNvSpPr>
          <p:nvPr>
            <p:ph type="sldNum" sz="quarter" idx="12"/>
          </p:nvPr>
        </p:nvSpPr>
        <p:spPr/>
        <p:txBody>
          <a:bodyPr/>
          <a:lstStyle/>
          <a:p>
            <a:fld id="{EEA58A3B-43CE-4AA0-90B5-EB47AFAFEB34}" type="slidenum">
              <a:rPr lang="zh-CN" altLang="en-US" smtClean="0"/>
              <a:pPr/>
              <a:t>14</a:t>
            </a:fld>
            <a:endParaRPr lang="zh-CN" altLang="en-US" dirty="0"/>
          </a:p>
        </p:txBody>
      </p:sp>
      <p:pic>
        <p:nvPicPr>
          <p:cNvPr id="7" name="Picture 4" descr="22个基站截图—v1">
            <a:extLst>
              <a:ext uri="{FF2B5EF4-FFF2-40B4-BE49-F238E27FC236}">
                <a16:creationId xmlns:a16="http://schemas.microsoft.com/office/drawing/2014/main" id="{7E5A4905-C180-22AE-BC77-0348370903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283" y="927312"/>
            <a:ext cx="8735484" cy="560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4">
            <a:extLst>
              <a:ext uri="{FF2B5EF4-FFF2-40B4-BE49-F238E27FC236}">
                <a16:creationId xmlns:a16="http://schemas.microsoft.com/office/drawing/2014/main" id="{D0D50E96-7ABC-6E92-859C-ECF7664B44C8}"/>
              </a:ext>
            </a:extLst>
          </p:cNvPr>
          <p:cNvSpPr>
            <a:spLocks noChangeArrowheads="1"/>
          </p:cNvSpPr>
          <p:nvPr/>
        </p:nvSpPr>
        <p:spPr bwMode="auto">
          <a:xfrm>
            <a:off x="0" y="1087650"/>
            <a:ext cx="1047749" cy="369887"/>
          </a:xfrm>
          <a:prstGeom prst="rect">
            <a:avLst/>
          </a:prstGeom>
          <a:noFill/>
          <a:ln w="38100" algn="ctr">
            <a:solidFill>
              <a:srgbClr val="9900FF"/>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endParaRPr lang="zh-CN" altLang="en-US"/>
          </a:p>
        </p:txBody>
      </p:sp>
      <p:sp>
        <p:nvSpPr>
          <p:cNvPr id="9" name="矩形 5">
            <a:extLst>
              <a:ext uri="{FF2B5EF4-FFF2-40B4-BE49-F238E27FC236}">
                <a16:creationId xmlns:a16="http://schemas.microsoft.com/office/drawing/2014/main" id="{8F9D5EFA-C250-CC38-E325-21D6FB5651F1}"/>
              </a:ext>
            </a:extLst>
          </p:cNvPr>
          <p:cNvSpPr>
            <a:spLocks noChangeArrowheads="1"/>
          </p:cNvSpPr>
          <p:nvPr/>
        </p:nvSpPr>
        <p:spPr bwMode="auto">
          <a:xfrm>
            <a:off x="6381750" y="4659525"/>
            <a:ext cx="1047751" cy="369887"/>
          </a:xfrm>
          <a:prstGeom prst="rect">
            <a:avLst/>
          </a:prstGeom>
          <a:noFill/>
          <a:ln w="38100" algn="ctr">
            <a:solidFill>
              <a:srgbClr val="9900FF"/>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endParaRPr lang="zh-CN" altLang="en-US"/>
          </a:p>
        </p:txBody>
      </p:sp>
      <p:sp>
        <p:nvSpPr>
          <p:cNvPr id="10" name="矩形 6">
            <a:extLst>
              <a:ext uri="{FF2B5EF4-FFF2-40B4-BE49-F238E27FC236}">
                <a16:creationId xmlns:a16="http://schemas.microsoft.com/office/drawing/2014/main" id="{D8120794-6D43-ED17-0554-575FDDDA5AC4}"/>
              </a:ext>
            </a:extLst>
          </p:cNvPr>
          <p:cNvSpPr>
            <a:spLocks noChangeArrowheads="1"/>
          </p:cNvSpPr>
          <p:nvPr/>
        </p:nvSpPr>
        <p:spPr bwMode="auto">
          <a:xfrm>
            <a:off x="2190750" y="444711"/>
            <a:ext cx="3238500" cy="369888"/>
          </a:xfrm>
          <a:prstGeom prst="rect">
            <a:avLst/>
          </a:prstGeom>
          <a:noFill/>
          <a:ln w="6350"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lang="zh-CN" altLang="en-US"/>
              <a:t>源点基站</a:t>
            </a:r>
            <a:r>
              <a:rPr lang="en-US" altLang="zh-CN"/>
              <a:t>ID</a:t>
            </a:r>
            <a:r>
              <a:rPr lang="zh-CN" altLang="en-US"/>
              <a:t>：</a:t>
            </a:r>
            <a:r>
              <a:rPr lang="en-US" altLang="zh-CN"/>
              <a:t> 567443</a:t>
            </a:r>
            <a:endParaRPr lang="zh-CN" altLang="en-US"/>
          </a:p>
        </p:txBody>
      </p:sp>
      <p:sp>
        <p:nvSpPr>
          <p:cNvPr id="11" name="矩形 7">
            <a:extLst>
              <a:ext uri="{FF2B5EF4-FFF2-40B4-BE49-F238E27FC236}">
                <a16:creationId xmlns:a16="http://schemas.microsoft.com/office/drawing/2014/main" id="{FB6BDE56-053D-CFD8-FC4C-A08EE49F2AF9}"/>
              </a:ext>
            </a:extLst>
          </p:cNvPr>
          <p:cNvSpPr>
            <a:spLocks noChangeArrowheads="1"/>
          </p:cNvSpPr>
          <p:nvPr/>
        </p:nvSpPr>
        <p:spPr bwMode="auto">
          <a:xfrm>
            <a:off x="6858000" y="5659650"/>
            <a:ext cx="3441700" cy="369887"/>
          </a:xfrm>
          <a:prstGeom prst="rect">
            <a:avLst/>
          </a:prstGeom>
          <a:noFill/>
          <a:ln w="6350"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lang="zh-CN" altLang="en-US"/>
              <a:t>终点基站</a:t>
            </a:r>
            <a:r>
              <a:rPr lang="en-US" altLang="zh-CN"/>
              <a:t>ID</a:t>
            </a:r>
            <a:r>
              <a:rPr lang="zh-CN" altLang="en-US"/>
              <a:t>：</a:t>
            </a:r>
            <a:r>
              <a:rPr lang="en-US" altLang="zh-CN"/>
              <a:t> 33109</a:t>
            </a:r>
            <a:endParaRPr lang="zh-CN" altLang="en-US"/>
          </a:p>
        </p:txBody>
      </p:sp>
      <p:cxnSp>
        <p:nvCxnSpPr>
          <p:cNvPr id="12" name="直接箭头连接符 9">
            <a:extLst>
              <a:ext uri="{FF2B5EF4-FFF2-40B4-BE49-F238E27FC236}">
                <a16:creationId xmlns:a16="http://schemas.microsoft.com/office/drawing/2014/main" id="{F828D70E-CB4F-8AA0-50B2-DED36CB13D69}"/>
              </a:ext>
            </a:extLst>
          </p:cNvPr>
          <p:cNvCxnSpPr>
            <a:cxnSpLocks noChangeShapeType="1"/>
            <a:stCxn id="10" idx="1"/>
            <a:endCxn id="8" idx="0"/>
          </p:cNvCxnSpPr>
          <p:nvPr/>
        </p:nvCxnSpPr>
        <p:spPr bwMode="auto">
          <a:xfrm rot="10800000" flipV="1">
            <a:off x="522816" y="628861"/>
            <a:ext cx="1667933" cy="458788"/>
          </a:xfrm>
          <a:prstGeom prst="straightConnector1">
            <a:avLst/>
          </a:prstGeom>
          <a:noFill/>
          <a:ln w="25400" algn="ctr">
            <a:solidFill>
              <a:srgbClr val="9900FF"/>
            </a:solidFill>
            <a:round/>
            <a:headEnd/>
            <a:tailEnd type="arrow" w="med" len="med"/>
          </a:ln>
          <a:extLst>
            <a:ext uri="{909E8E84-426E-40DD-AFC4-6F175D3DCCD1}">
              <a14:hiddenFill xmlns:a14="http://schemas.microsoft.com/office/drawing/2010/main">
                <a:noFill/>
              </a14:hiddenFill>
            </a:ext>
          </a:extLst>
        </p:spPr>
      </p:cxnSp>
      <p:cxnSp>
        <p:nvCxnSpPr>
          <p:cNvPr id="13" name="直接箭头连接符 11">
            <a:extLst>
              <a:ext uri="{FF2B5EF4-FFF2-40B4-BE49-F238E27FC236}">
                <a16:creationId xmlns:a16="http://schemas.microsoft.com/office/drawing/2014/main" id="{AC8A86D9-2457-C865-A5D8-365442DE1522}"/>
              </a:ext>
            </a:extLst>
          </p:cNvPr>
          <p:cNvCxnSpPr>
            <a:cxnSpLocks noChangeShapeType="1"/>
          </p:cNvCxnSpPr>
          <p:nvPr/>
        </p:nvCxnSpPr>
        <p:spPr bwMode="auto">
          <a:xfrm rot="5400000" flipH="1" flipV="1">
            <a:off x="6728883" y="5337916"/>
            <a:ext cx="641350" cy="2116"/>
          </a:xfrm>
          <a:prstGeom prst="straightConnector1">
            <a:avLst/>
          </a:prstGeom>
          <a:noFill/>
          <a:ln w="25400" algn="ctr">
            <a:solidFill>
              <a:srgbClr val="9900FF"/>
            </a:solidFill>
            <a:round/>
            <a:headEnd/>
            <a:tailEnd type="arrow" w="med" len="med"/>
          </a:ln>
          <a:extLst>
            <a:ext uri="{909E8E84-426E-40DD-AFC4-6F175D3DCCD1}">
              <a14:hiddenFill xmlns:a14="http://schemas.microsoft.com/office/drawing/2010/main">
                <a:noFill/>
              </a14:hiddenFill>
            </a:ext>
          </a:extLst>
        </p:spPr>
      </p:cxnSp>
      <p:sp>
        <p:nvSpPr>
          <p:cNvPr id="14" name="矩形 13">
            <a:extLst>
              <a:ext uri="{FF2B5EF4-FFF2-40B4-BE49-F238E27FC236}">
                <a16:creationId xmlns:a16="http://schemas.microsoft.com/office/drawing/2014/main" id="{22E0BE22-4FDB-8E33-EDC8-2B58546C2DF3}"/>
              </a:ext>
            </a:extLst>
          </p:cNvPr>
          <p:cNvSpPr/>
          <p:nvPr/>
        </p:nvSpPr>
        <p:spPr bwMode="auto">
          <a:xfrm>
            <a:off x="6953250" y="4659525"/>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a:t>
            </a:r>
            <a:endParaRPr lang="zh-CN" altLang="en-US" dirty="0"/>
          </a:p>
        </p:txBody>
      </p:sp>
      <p:sp>
        <p:nvSpPr>
          <p:cNvPr id="15" name="矩形 14">
            <a:extLst>
              <a:ext uri="{FF2B5EF4-FFF2-40B4-BE49-F238E27FC236}">
                <a16:creationId xmlns:a16="http://schemas.microsoft.com/office/drawing/2014/main" id="{40062DF5-0757-F387-AB27-B54BA789DF97}"/>
              </a:ext>
            </a:extLst>
          </p:cNvPr>
          <p:cNvSpPr/>
          <p:nvPr/>
        </p:nvSpPr>
        <p:spPr bwMode="auto">
          <a:xfrm>
            <a:off x="8286750" y="4159461"/>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a:t>
            </a:r>
            <a:endParaRPr lang="zh-CN" altLang="en-US" dirty="0"/>
          </a:p>
        </p:txBody>
      </p:sp>
      <p:sp>
        <p:nvSpPr>
          <p:cNvPr id="16" name="矩形 15">
            <a:extLst>
              <a:ext uri="{FF2B5EF4-FFF2-40B4-BE49-F238E27FC236}">
                <a16:creationId xmlns:a16="http://schemas.microsoft.com/office/drawing/2014/main" id="{01671705-3FED-AFA2-5593-15080173001C}"/>
              </a:ext>
            </a:extLst>
          </p:cNvPr>
          <p:cNvSpPr/>
          <p:nvPr/>
        </p:nvSpPr>
        <p:spPr bwMode="auto">
          <a:xfrm>
            <a:off x="8667749" y="2444961"/>
            <a:ext cx="3810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6</a:t>
            </a:r>
            <a:endParaRPr lang="zh-CN" altLang="en-US" dirty="0"/>
          </a:p>
        </p:txBody>
      </p:sp>
      <p:sp>
        <p:nvSpPr>
          <p:cNvPr id="17" name="矩形 16">
            <a:extLst>
              <a:ext uri="{FF2B5EF4-FFF2-40B4-BE49-F238E27FC236}">
                <a16:creationId xmlns:a16="http://schemas.microsoft.com/office/drawing/2014/main" id="{9F2D8D2B-5488-B50F-4B8A-3822BDCE8278}"/>
              </a:ext>
            </a:extLst>
          </p:cNvPr>
          <p:cNvSpPr/>
          <p:nvPr/>
        </p:nvSpPr>
        <p:spPr bwMode="auto">
          <a:xfrm>
            <a:off x="6667500" y="3373650"/>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8</a:t>
            </a:r>
            <a:endParaRPr lang="zh-CN" altLang="en-US" dirty="0"/>
          </a:p>
        </p:txBody>
      </p:sp>
      <p:sp>
        <p:nvSpPr>
          <p:cNvPr id="18" name="矩形 17">
            <a:extLst>
              <a:ext uri="{FF2B5EF4-FFF2-40B4-BE49-F238E27FC236}">
                <a16:creationId xmlns:a16="http://schemas.microsoft.com/office/drawing/2014/main" id="{66848619-CA6D-39CD-1EA4-50704D71231C}"/>
              </a:ext>
            </a:extLst>
          </p:cNvPr>
          <p:cNvSpPr/>
          <p:nvPr/>
        </p:nvSpPr>
        <p:spPr bwMode="auto">
          <a:xfrm>
            <a:off x="6762750" y="2217950"/>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18</a:t>
            </a:r>
            <a:endParaRPr lang="zh-CN" altLang="en-US" dirty="0"/>
          </a:p>
        </p:txBody>
      </p:sp>
      <p:sp>
        <p:nvSpPr>
          <p:cNvPr id="19" name="矩形 18">
            <a:extLst>
              <a:ext uri="{FF2B5EF4-FFF2-40B4-BE49-F238E27FC236}">
                <a16:creationId xmlns:a16="http://schemas.microsoft.com/office/drawing/2014/main" id="{B5A6A335-8C5E-3CFC-37C0-626AD14D2482}"/>
              </a:ext>
            </a:extLst>
          </p:cNvPr>
          <p:cNvSpPr/>
          <p:nvPr/>
        </p:nvSpPr>
        <p:spPr bwMode="auto">
          <a:xfrm>
            <a:off x="4476750" y="2860886"/>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19</a:t>
            </a:r>
            <a:endParaRPr lang="zh-CN" altLang="en-US" dirty="0"/>
          </a:p>
        </p:txBody>
      </p:sp>
      <p:sp>
        <p:nvSpPr>
          <p:cNvPr id="20" name="矩形 19">
            <a:extLst>
              <a:ext uri="{FF2B5EF4-FFF2-40B4-BE49-F238E27FC236}">
                <a16:creationId xmlns:a16="http://schemas.microsoft.com/office/drawing/2014/main" id="{BC067B59-B6E4-D694-19C4-3F28F0BA331C}"/>
              </a:ext>
            </a:extLst>
          </p:cNvPr>
          <p:cNvSpPr/>
          <p:nvPr/>
        </p:nvSpPr>
        <p:spPr bwMode="auto">
          <a:xfrm>
            <a:off x="4286250" y="1860761"/>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11</a:t>
            </a:r>
            <a:endParaRPr lang="zh-CN" altLang="en-US" dirty="0"/>
          </a:p>
        </p:txBody>
      </p:sp>
      <p:sp>
        <p:nvSpPr>
          <p:cNvPr id="21" name="矩形 20">
            <a:extLst>
              <a:ext uri="{FF2B5EF4-FFF2-40B4-BE49-F238E27FC236}">
                <a16:creationId xmlns:a16="http://schemas.microsoft.com/office/drawing/2014/main" id="{97D54ACD-362B-3717-C6BD-954FA6F0A5A0}"/>
              </a:ext>
            </a:extLst>
          </p:cNvPr>
          <p:cNvSpPr/>
          <p:nvPr/>
        </p:nvSpPr>
        <p:spPr bwMode="auto">
          <a:xfrm>
            <a:off x="4095749" y="944775"/>
            <a:ext cx="8572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22</a:t>
            </a:r>
            <a:endParaRPr lang="zh-CN" altLang="en-US" dirty="0"/>
          </a:p>
        </p:txBody>
      </p:sp>
      <p:sp>
        <p:nvSpPr>
          <p:cNvPr id="22" name="矩形 21">
            <a:extLst>
              <a:ext uri="{FF2B5EF4-FFF2-40B4-BE49-F238E27FC236}">
                <a16:creationId xmlns:a16="http://schemas.microsoft.com/office/drawing/2014/main" id="{28F5DA78-E880-0E44-F70C-8A658AD7C259}"/>
              </a:ext>
            </a:extLst>
          </p:cNvPr>
          <p:cNvSpPr/>
          <p:nvPr/>
        </p:nvSpPr>
        <p:spPr bwMode="auto">
          <a:xfrm>
            <a:off x="1428750" y="1575011"/>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17</a:t>
            </a:r>
            <a:endParaRPr lang="zh-CN" altLang="en-US" dirty="0"/>
          </a:p>
        </p:txBody>
      </p:sp>
      <p:sp>
        <p:nvSpPr>
          <p:cNvPr id="23" name="矩形 22">
            <a:extLst>
              <a:ext uri="{FF2B5EF4-FFF2-40B4-BE49-F238E27FC236}">
                <a16:creationId xmlns:a16="http://schemas.microsoft.com/office/drawing/2014/main" id="{971D15A2-F82C-04B4-6E05-5960B19EE58E}"/>
              </a:ext>
            </a:extLst>
          </p:cNvPr>
          <p:cNvSpPr/>
          <p:nvPr/>
        </p:nvSpPr>
        <p:spPr bwMode="auto">
          <a:xfrm>
            <a:off x="2476500" y="2230650"/>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7</a:t>
            </a:r>
            <a:endParaRPr lang="zh-CN" altLang="en-US" dirty="0"/>
          </a:p>
        </p:txBody>
      </p:sp>
      <p:sp>
        <p:nvSpPr>
          <p:cNvPr id="24" name="矩形 23">
            <a:extLst>
              <a:ext uri="{FF2B5EF4-FFF2-40B4-BE49-F238E27FC236}">
                <a16:creationId xmlns:a16="http://schemas.microsoft.com/office/drawing/2014/main" id="{E0C050D9-8ABA-3B8B-50F9-4D69302944AD}"/>
              </a:ext>
            </a:extLst>
          </p:cNvPr>
          <p:cNvSpPr/>
          <p:nvPr/>
        </p:nvSpPr>
        <p:spPr bwMode="auto">
          <a:xfrm>
            <a:off x="1524000" y="3516525"/>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16</a:t>
            </a:r>
            <a:endParaRPr lang="zh-CN" altLang="en-US" dirty="0"/>
          </a:p>
        </p:txBody>
      </p:sp>
      <p:sp>
        <p:nvSpPr>
          <p:cNvPr id="25" name="矩形 24">
            <a:extLst>
              <a:ext uri="{FF2B5EF4-FFF2-40B4-BE49-F238E27FC236}">
                <a16:creationId xmlns:a16="http://schemas.microsoft.com/office/drawing/2014/main" id="{3779F49E-654B-181B-73B6-1965F2C679E5}"/>
              </a:ext>
            </a:extLst>
          </p:cNvPr>
          <p:cNvSpPr/>
          <p:nvPr/>
        </p:nvSpPr>
        <p:spPr bwMode="auto">
          <a:xfrm>
            <a:off x="2571750" y="5646950"/>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12</a:t>
            </a:r>
            <a:endParaRPr lang="zh-CN" altLang="en-US" dirty="0"/>
          </a:p>
        </p:txBody>
      </p:sp>
      <p:sp>
        <p:nvSpPr>
          <p:cNvPr id="26" name="矩形 25">
            <a:extLst>
              <a:ext uri="{FF2B5EF4-FFF2-40B4-BE49-F238E27FC236}">
                <a16:creationId xmlns:a16="http://schemas.microsoft.com/office/drawing/2014/main" id="{D8412C8C-5F81-ED76-1B11-79DA48F120D0}"/>
              </a:ext>
            </a:extLst>
          </p:cNvPr>
          <p:cNvSpPr/>
          <p:nvPr/>
        </p:nvSpPr>
        <p:spPr bwMode="auto">
          <a:xfrm>
            <a:off x="4476750" y="5861261"/>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14</a:t>
            </a:r>
            <a:endParaRPr lang="zh-CN" altLang="en-US" dirty="0"/>
          </a:p>
        </p:txBody>
      </p:sp>
      <p:sp>
        <p:nvSpPr>
          <p:cNvPr id="27" name="矩形 26">
            <a:extLst>
              <a:ext uri="{FF2B5EF4-FFF2-40B4-BE49-F238E27FC236}">
                <a16:creationId xmlns:a16="http://schemas.microsoft.com/office/drawing/2014/main" id="{1F6F9D65-3EA6-19D6-8F36-5D50498AB4A6}"/>
              </a:ext>
            </a:extLst>
          </p:cNvPr>
          <p:cNvSpPr/>
          <p:nvPr/>
        </p:nvSpPr>
        <p:spPr bwMode="auto">
          <a:xfrm>
            <a:off x="4572001" y="4302336"/>
            <a:ext cx="6794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21</a:t>
            </a:r>
            <a:endParaRPr lang="zh-CN" altLang="en-US" dirty="0"/>
          </a:p>
        </p:txBody>
      </p:sp>
      <p:sp>
        <p:nvSpPr>
          <p:cNvPr id="28" name="矩形 27">
            <a:extLst>
              <a:ext uri="{FF2B5EF4-FFF2-40B4-BE49-F238E27FC236}">
                <a16:creationId xmlns:a16="http://schemas.microsoft.com/office/drawing/2014/main" id="{88859EBF-EE26-60A1-E122-D4E255A17CCE}"/>
              </a:ext>
            </a:extLst>
          </p:cNvPr>
          <p:cNvSpPr/>
          <p:nvPr/>
        </p:nvSpPr>
        <p:spPr bwMode="auto">
          <a:xfrm>
            <a:off x="5429250" y="4289636"/>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10</a:t>
            </a:r>
            <a:endParaRPr lang="zh-CN" altLang="en-US" dirty="0"/>
          </a:p>
        </p:txBody>
      </p:sp>
      <p:sp>
        <p:nvSpPr>
          <p:cNvPr id="29" name="矩形 28">
            <a:extLst>
              <a:ext uri="{FF2B5EF4-FFF2-40B4-BE49-F238E27FC236}">
                <a16:creationId xmlns:a16="http://schemas.microsoft.com/office/drawing/2014/main" id="{9D69FDD8-8257-3FD2-EBD8-298AAD83048E}"/>
              </a:ext>
            </a:extLst>
          </p:cNvPr>
          <p:cNvSpPr/>
          <p:nvPr/>
        </p:nvSpPr>
        <p:spPr bwMode="auto">
          <a:xfrm>
            <a:off x="285750" y="4230900"/>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13</a:t>
            </a:r>
            <a:endParaRPr lang="zh-CN" altLang="en-US" dirty="0"/>
          </a:p>
        </p:txBody>
      </p:sp>
      <p:sp>
        <p:nvSpPr>
          <p:cNvPr id="30" name="矩形 29">
            <a:extLst>
              <a:ext uri="{FF2B5EF4-FFF2-40B4-BE49-F238E27FC236}">
                <a16:creationId xmlns:a16="http://schemas.microsoft.com/office/drawing/2014/main" id="{F50FDB64-3408-A535-A34A-54B95F5D6975}"/>
              </a:ext>
            </a:extLst>
          </p:cNvPr>
          <p:cNvSpPr/>
          <p:nvPr/>
        </p:nvSpPr>
        <p:spPr bwMode="auto">
          <a:xfrm>
            <a:off x="476250" y="5289761"/>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a:t>
            </a:r>
            <a:endParaRPr lang="zh-CN" altLang="en-US" dirty="0"/>
          </a:p>
        </p:txBody>
      </p:sp>
      <p:sp>
        <p:nvSpPr>
          <p:cNvPr id="31" name="矩形 30">
            <a:extLst>
              <a:ext uri="{FF2B5EF4-FFF2-40B4-BE49-F238E27FC236}">
                <a16:creationId xmlns:a16="http://schemas.microsoft.com/office/drawing/2014/main" id="{16294A0D-E32B-A50F-D6A1-0F1DF557F037}"/>
              </a:ext>
            </a:extLst>
          </p:cNvPr>
          <p:cNvSpPr/>
          <p:nvPr/>
        </p:nvSpPr>
        <p:spPr bwMode="auto">
          <a:xfrm>
            <a:off x="381000" y="6147011"/>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15</a:t>
            </a:r>
            <a:endParaRPr lang="zh-CN" altLang="en-US" dirty="0"/>
          </a:p>
        </p:txBody>
      </p:sp>
      <p:sp>
        <p:nvSpPr>
          <p:cNvPr id="32" name="矩形 31">
            <a:extLst>
              <a:ext uri="{FF2B5EF4-FFF2-40B4-BE49-F238E27FC236}">
                <a16:creationId xmlns:a16="http://schemas.microsoft.com/office/drawing/2014/main" id="{59644A60-4861-F6E3-E497-04BED5A09720}"/>
              </a:ext>
            </a:extLst>
          </p:cNvPr>
          <p:cNvSpPr/>
          <p:nvPr/>
        </p:nvSpPr>
        <p:spPr bwMode="auto">
          <a:xfrm>
            <a:off x="0" y="3445086"/>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a:t>
            </a:r>
            <a:endParaRPr lang="zh-CN" altLang="en-US" dirty="0"/>
          </a:p>
        </p:txBody>
      </p:sp>
      <p:sp>
        <p:nvSpPr>
          <p:cNvPr id="33" name="矩形 32">
            <a:extLst>
              <a:ext uri="{FF2B5EF4-FFF2-40B4-BE49-F238E27FC236}">
                <a16:creationId xmlns:a16="http://schemas.microsoft.com/office/drawing/2014/main" id="{00042F50-6BD2-9DB1-6066-63B2FDD98165}"/>
              </a:ext>
            </a:extLst>
          </p:cNvPr>
          <p:cNvSpPr/>
          <p:nvPr/>
        </p:nvSpPr>
        <p:spPr bwMode="auto">
          <a:xfrm>
            <a:off x="0" y="2230650"/>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9</a:t>
            </a:r>
            <a:endParaRPr lang="zh-CN" altLang="en-US" dirty="0"/>
          </a:p>
        </p:txBody>
      </p:sp>
      <p:sp>
        <p:nvSpPr>
          <p:cNvPr id="34" name="矩形 33">
            <a:extLst>
              <a:ext uri="{FF2B5EF4-FFF2-40B4-BE49-F238E27FC236}">
                <a16:creationId xmlns:a16="http://schemas.microsoft.com/office/drawing/2014/main" id="{9C56AF20-F414-C039-0152-6B204E7B5AE9}"/>
              </a:ext>
            </a:extLst>
          </p:cNvPr>
          <p:cNvSpPr/>
          <p:nvPr/>
        </p:nvSpPr>
        <p:spPr bwMode="auto">
          <a:xfrm>
            <a:off x="1524000" y="860636"/>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5</a:t>
            </a:r>
            <a:endParaRPr lang="zh-CN" altLang="en-US" dirty="0"/>
          </a:p>
        </p:txBody>
      </p:sp>
      <p:sp>
        <p:nvSpPr>
          <p:cNvPr id="35" name="矩形 34">
            <a:extLst>
              <a:ext uri="{FF2B5EF4-FFF2-40B4-BE49-F238E27FC236}">
                <a16:creationId xmlns:a16="http://schemas.microsoft.com/office/drawing/2014/main" id="{E7C39C86-B3A1-E8F1-CC33-C0CEA3415416}"/>
              </a:ext>
            </a:extLst>
          </p:cNvPr>
          <p:cNvSpPr/>
          <p:nvPr/>
        </p:nvSpPr>
        <p:spPr bwMode="auto">
          <a:xfrm>
            <a:off x="0" y="1074950"/>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20</a:t>
            </a:r>
            <a:endParaRPr lang="zh-CN" altLang="en-US" dirty="0"/>
          </a:p>
        </p:txBody>
      </p:sp>
    </p:spTree>
    <p:extLst>
      <p:ext uri="{BB962C8B-B14F-4D97-AF65-F5344CB8AC3E}">
        <p14:creationId xmlns:p14="http://schemas.microsoft.com/office/powerpoint/2010/main" val="15253552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E626C8F9-C8F2-CC0B-129E-9AB713FACBFF}"/>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A30952C2-F895-8CD0-7ABB-BB81811781F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DD9D147-33BB-44B6-28BC-960E85837567}"/>
              </a:ext>
            </a:extLst>
          </p:cNvPr>
          <p:cNvSpPr>
            <a:spLocks noGrp="1"/>
          </p:cNvSpPr>
          <p:nvPr>
            <p:ph type="sldNum" sz="quarter" idx="12"/>
          </p:nvPr>
        </p:nvSpPr>
        <p:spPr/>
        <p:txBody>
          <a:bodyPr/>
          <a:lstStyle/>
          <a:p>
            <a:fld id="{EEA58A3B-43CE-4AA0-90B5-EB47AFAFEB34}" type="slidenum">
              <a:rPr lang="zh-CN" altLang="en-US" smtClean="0"/>
              <a:pPr/>
              <a:t>15</a:t>
            </a:fld>
            <a:endParaRPr lang="zh-CN" altLang="en-US" dirty="0"/>
          </a:p>
        </p:txBody>
      </p:sp>
      <p:pic>
        <p:nvPicPr>
          <p:cNvPr id="7" name="Picture 4" descr="43个基站截图—v1">
            <a:extLst>
              <a:ext uri="{FF2B5EF4-FFF2-40B4-BE49-F238E27FC236}">
                <a16:creationId xmlns:a16="http://schemas.microsoft.com/office/drawing/2014/main" id="{455A89D2-FD06-4D8D-C1AE-5BBC4CA03D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296" y="13650"/>
            <a:ext cx="9715500" cy="671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2">
            <a:extLst>
              <a:ext uri="{FF2B5EF4-FFF2-40B4-BE49-F238E27FC236}">
                <a16:creationId xmlns:a16="http://schemas.microsoft.com/office/drawing/2014/main" id="{9F9CDCE1-FF5A-41D3-BCAB-7519FCDDFF1D}"/>
              </a:ext>
            </a:extLst>
          </p:cNvPr>
          <p:cNvSpPr>
            <a:spLocks noChangeArrowheads="1"/>
          </p:cNvSpPr>
          <p:nvPr/>
        </p:nvSpPr>
        <p:spPr bwMode="auto">
          <a:xfrm>
            <a:off x="9081546" y="5287324"/>
            <a:ext cx="1047749" cy="369888"/>
          </a:xfrm>
          <a:prstGeom prst="rect">
            <a:avLst/>
          </a:prstGeom>
          <a:noFill/>
          <a:ln w="38100" algn="ctr">
            <a:solidFill>
              <a:srgbClr val="9900FF"/>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endParaRPr lang="zh-CN" altLang="en-US"/>
          </a:p>
        </p:txBody>
      </p:sp>
      <p:sp>
        <p:nvSpPr>
          <p:cNvPr id="9" name="矩形 3">
            <a:extLst>
              <a:ext uri="{FF2B5EF4-FFF2-40B4-BE49-F238E27FC236}">
                <a16:creationId xmlns:a16="http://schemas.microsoft.com/office/drawing/2014/main" id="{72E98C58-14A1-E694-D978-9992AB37FD85}"/>
              </a:ext>
            </a:extLst>
          </p:cNvPr>
          <p:cNvSpPr>
            <a:spLocks noChangeArrowheads="1"/>
          </p:cNvSpPr>
          <p:nvPr/>
        </p:nvSpPr>
        <p:spPr bwMode="auto">
          <a:xfrm>
            <a:off x="1271046" y="585149"/>
            <a:ext cx="1047749" cy="369888"/>
          </a:xfrm>
          <a:prstGeom prst="rect">
            <a:avLst/>
          </a:prstGeom>
          <a:noFill/>
          <a:ln w="38100" algn="ctr">
            <a:solidFill>
              <a:srgbClr val="9900FF"/>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endParaRPr lang="zh-CN" altLang="en-US"/>
          </a:p>
        </p:txBody>
      </p:sp>
      <p:sp>
        <p:nvSpPr>
          <p:cNvPr id="10" name="矩形 4">
            <a:extLst>
              <a:ext uri="{FF2B5EF4-FFF2-40B4-BE49-F238E27FC236}">
                <a16:creationId xmlns:a16="http://schemas.microsoft.com/office/drawing/2014/main" id="{30AB9298-4FDC-6DB6-7A45-E4D1AC201A85}"/>
              </a:ext>
            </a:extLst>
          </p:cNvPr>
          <p:cNvSpPr>
            <a:spLocks noChangeArrowheads="1"/>
          </p:cNvSpPr>
          <p:nvPr/>
        </p:nvSpPr>
        <p:spPr bwMode="auto">
          <a:xfrm>
            <a:off x="9300258" y="3871275"/>
            <a:ext cx="1686289" cy="646113"/>
          </a:xfrm>
          <a:prstGeom prst="rect">
            <a:avLst/>
          </a:prstGeom>
          <a:noFill/>
          <a:ln w="6350"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square"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lang="zh-CN" altLang="en-US"/>
              <a:t>终点基站</a:t>
            </a:r>
            <a:r>
              <a:rPr lang="en-US" altLang="zh-CN"/>
              <a:t>ID</a:t>
            </a:r>
            <a:r>
              <a:rPr lang="zh-CN" altLang="en-US"/>
              <a:t>：</a:t>
            </a:r>
            <a:r>
              <a:rPr lang="en-US" altLang="zh-CN"/>
              <a:t> 565667</a:t>
            </a:r>
            <a:endParaRPr lang="zh-CN" altLang="en-US"/>
          </a:p>
        </p:txBody>
      </p:sp>
      <p:sp>
        <p:nvSpPr>
          <p:cNvPr id="11" name="矩形 5">
            <a:extLst>
              <a:ext uri="{FF2B5EF4-FFF2-40B4-BE49-F238E27FC236}">
                <a16:creationId xmlns:a16="http://schemas.microsoft.com/office/drawing/2014/main" id="{4DBE8093-B2A7-C12D-9CC3-5F5B26D22B4D}"/>
              </a:ext>
            </a:extLst>
          </p:cNvPr>
          <p:cNvSpPr>
            <a:spLocks noChangeArrowheads="1"/>
          </p:cNvSpPr>
          <p:nvPr/>
        </p:nvSpPr>
        <p:spPr bwMode="auto">
          <a:xfrm>
            <a:off x="-1" y="1085212"/>
            <a:ext cx="1429795" cy="646112"/>
          </a:xfrm>
          <a:prstGeom prst="rect">
            <a:avLst/>
          </a:prstGeom>
          <a:noFill/>
          <a:ln w="6350"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square"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lang="zh-CN" altLang="en-US" dirty="0"/>
              <a:t>源点基站</a:t>
            </a:r>
            <a:r>
              <a:rPr lang="en-US" altLang="zh-CN" dirty="0"/>
              <a:t>ID</a:t>
            </a:r>
            <a:r>
              <a:rPr lang="zh-CN" altLang="en-US" dirty="0"/>
              <a:t>：</a:t>
            </a:r>
            <a:r>
              <a:rPr lang="en-US" altLang="zh-CN" dirty="0"/>
              <a:t> 565845</a:t>
            </a:r>
            <a:endParaRPr lang="zh-CN" altLang="en-US" dirty="0"/>
          </a:p>
        </p:txBody>
      </p:sp>
      <p:cxnSp>
        <p:nvCxnSpPr>
          <p:cNvPr id="12" name="直接箭头连接符 6">
            <a:extLst>
              <a:ext uri="{FF2B5EF4-FFF2-40B4-BE49-F238E27FC236}">
                <a16:creationId xmlns:a16="http://schemas.microsoft.com/office/drawing/2014/main" id="{DC6ADD13-87CA-6252-56BF-7F356C984265}"/>
              </a:ext>
            </a:extLst>
          </p:cNvPr>
          <p:cNvCxnSpPr>
            <a:cxnSpLocks noChangeShapeType="1"/>
            <a:stCxn id="10" idx="2"/>
            <a:endCxn id="8" idx="0"/>
          </p:cNvCxnSpPr>
          <p:nvPr/>
        </p:nvCxnSpPr>
        <p:spPr bwMode="auto">
          <a:xfrm flipH="1">
            <a:off x="9605421" y="4517388"/>
            <a:ext cx="537982" cy="769936"/>
          </a:xfrm>
          <a:prstGeom prst="straightConnector1">
            <a:avLst/>
          </a:prstGeom>
          <a:noFill/>
          <a:ln w="25400" algn="ctr">
            <a:solidFill>
              <a:srgbClr val="9900FF"/>
            </a:solidFill>
            <a:round/>
            <a:headEnd/>
            <a:tailEnd type="arrow" w="med" len="med"/>
          </a:ln>
          <a:extLst>
            <a:ext uri="{909E8E84-426E-40DD-AFC4-6F175D3DCCD1}">
              <a14:hiddenFill xmlns:a14="http://schemas.microsoft.com/office/drawing/2010/main">
                <a:noFill/>
              </a14:hiddenFill>
            </a:ext>
          </a:extLst>
        </p:spPr>
      </p:cxnSp>
      <p:cxnSp>
        <p:nvCxnSpPr>
          <p:cNvPr id="13" name="直接箭头连接符 7">
            <a:extLst>
              <a:ext uri="{FF2B5EF4-FFF2-40B4-BE49-F238E27FC236}">
                <a16:creationId xmlns:a16="http://schemas.microsoft.com/office/drawing/2014/main" id="{124BA973-CD9B-5F78-526E-209657153AFC}"/>
              </a:ext>
            </a:extLst>
          </p:cNvPr>
          <p:cNvCxnSpPr>
            <a:cxnSpLocks noChangeShapeType="1"/>
            <a:stCxn id="11" idx="0"/>
          </p:cNvCxnSpPr>
          <p:nvPr/>
        </p:nvCxnSpPr>
        <p:spPr bwMode="auto">
          <a:xfrm flipV="1">
            <a:off x="714897" y="585150"/>
            <a:ext cx="683149" cy="500062"/>
          </a:xfrm>
          <a:prstGeom prst="straightConnector1">
            <a:avLst/>
          </a:prstGeom>
          <a:noFill/>
          <a:ln w="25400" algn="ctr">
            <a:solidFill>
              <a:srgbClr val="9900FF"/>
            </a:solidFill>
            <a:round/>
            <a:headEnd/>
            <a:tailEnd type="arrow" w="med" len="med"/>
          </a:ln>
          <a:extLst>
            <a:ext uri="{909E8E84-426E-40DD-AFC4-6F175D3DCCD1}">
              <a14:hiddenFill xmlns:a14="http://schemas.microsoft.com/office/drawing/2010/main">
                <a:noFill/>
              </a14:hiddenFill>
            </a:ext>
          </a:extLst>
        </p:spPr>
      </p:cxnSp>
      <p:sp>
        <p:nvSpPr>
          <p:cNvPr id="14" name="矩形 13">
            <a:extLst>
              <a:ext uri="{FF2B5EF4-FFF2-40B4-BE49-F238E27FC236}">
                <a16:creationId xmlns:a16="http://schemas.microsoft.com/office/drawing/2014/main" id="{3E0F70A0-39FE-7B61-E533-5BDEFC009B0D}"/>
              </a:ext>
            </a:extLst>
          </p:cNvPr>
          <p:cNvSpPr/>
          <p:nvPr/>
        </p:nvSpPr>
        <p:spPr bwMode="auto">
          <a:xfrm>
            <a:off x="4604796" y="3001324"/>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a:t>
            </a:r>
            <a:endParaRPr lang="zh-CN" altLang="en-US" dirty="0"/>
          </a:p>
        </p:txBody>
      </p:sp>
      <p:sp>
        <p:nvSpPr>
          <p:cNvPr id="15" name="矩形 14">
            <a:extLst>
              <a:ext uri="{FF2B5EF4-FFF2-40B4-BE49-F238E27FC236}">
                <a16:creationId xmlns:a16="http://schemas.microsoft.com/office/drawing/2014/main" id="{F766BA8F-3E4C-4A1C-E788-711717F563C1}"/>
              </a:ext>
            </a:extLst>
          </p:cNvPr>
          <p:cNvSpPr/>
          <p:nvPr/>
        </p:nvSpPr>
        <p:spPr bwMode="auto">
          <a:xfrm>
            <a:off x="3271296" y="3153724"/>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33</a:t>
            </a:r>
            <a:endParaRPr lang="zh-CN" altLang="en-US" dirty="0"/>
          </a:p>
        </p:txBody>
      </p:sp>
      <p:sp>
        <p:nvSpPr>
          <p:cNvPr id="16" name="矩形 15">
            <a:extLst>
              <a:ext uri="{FF2B5EF4-FFF2-40B4-BE49-F238E27FC236}">
                <a16:creationId xmlns:a16="http://schemas.microsoft.com/office/drawing/2014/main" id="{6801DB5B-6B78-0ACF-CCD2-CC0B3E33BBE8}"/>
              </a:ext>
            </a:extLst>
          </p:cNvPr>
          <p:cNvSpPr/>
          <p:nvPr/>
        </p:nvSpPr>
        <p:spPr bwMode="auto">
          <a:xfrm>
            <a:off x="3254362" y="1929763"/>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42</a:t>
            </a:r>
            <a:endParaRPr lang="zh-CN" altLang="en-US" dirty="0"/>
          </a:p>
        </p:txBody>
      </p:sp>
      <p:sp>
        <p:nvSpPr>
          <p:cNvPr id="17" name="矩形 16">
            <a:extLst>
              <a:ext uri="{FF2B5EF4-FFF2-40B4-BE49-F238E27FC236}">
                <a16:creationId xmlns:a16="http://schemas.microsoft.com/office/drawing/2014/main" id="{0AED58D3-0716-AB8B-1AF0-E660D87048F3}"/>
              </a:ext>
            </a:extLst>
          </p:cNvPr>
          <p:cNvSpPr/>
          <p:nvPr/>
        </p:nvSpPr>
        <p:spPr bwMode="auto">
          <a:xfrm>
            <a:off x="3747546" y="435863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23</a:t>
            </a:r>
            <a:endParaRPr lang="zh-CN" altLang="en-US" dirty="0"/>
          </a:p>
        </p:txBody>
      </p:sp>
      <p:sp>
        <p:nvSpPr>
          <p:cNvPr id="18" name="矩形 17">
            <a:extLst>
              <a:ext uri="{FF2B5EF4-FFF2-40B4-BE49-F238E27FC236}">
                <a16:creationId xmlns:a16="http://schemas.microsoft.com/office/drawing/2014/main" id="{423AA9E7-94DB-AEA4-C712-94F6C97C56E7}"/>
              </a:ext>
            </a:extLst>
          </p:cNvPr>
          <p:cNvSpPr/>
          <p:nvPr/>
        </p:nvSpPr>
        <p:spPr bwMode="auto">
          <a:xfrm>
            <a:off x="2223546" y="40014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27</a:t>
            </a:r>
            <a:endParaRPr lang="zh-CN" altLang="en-US" dirty="0"/>
          </a:p>
        </p:txBody>
      </p:sp>
      <p:sp>
        <p:nvSpPr>
          <p:cNvPr id="19" name="矩形 18">
            <a:extLst>
              <a:ext uri="{FF2B5EF4-FFF2-40B4-BE49-F238E27FC236}">
                <a16:creationId xmlns:a16="http://schemas.microsoft.com/office/drawing/2014/main" id="{1AED5222-4C8C-63FC-4728-12C910DA4951}"/>
              </a:ext>
            </a:extLst>
          </p:cNvPr>
          <p:cNvSpPr/>
          <p:nvPr/>
        </p:nvSpPr>
        <p:spPr bwMode="auto">
          <a:xfrm>
            <a:off x="1842546" y="237108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a:t>
            </a:r>
            <a:endParaRPr lang="zh-CN" altLang="en-US" dirty="0"/>
          </a:p>
        </p:txBody>
      </p:sp>
      <p:sp>
        <p:nvSpPr>
          <p:cNvPr id="20" name="矩形 19">
            <a:extLst>
              <a:ext uri="{FF2B5EF4-FFF2-40B4-BE49-F238E27FC236}">
                <a16:creationId xmlns:a16="http://schemas.microsoft.com/office/drawing/2014/main" id="{9E6BCFDD-B75D-A7AC-F381-F370B5CCD871}"/>
              </a:ext>
            </a:extLst>
          </p:cNvPr>
          <p:cNvSpPr/>
          <p:nvPr/>
        </p:nvSpPr>
        <p:spPr bwMode="auto">
          <a:xfrm>
            <a:off x="318546" y="22869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40</a:t>
            </a:r>
            <a:endParaRPr lang="zh-CN" altLang="en-US" dirty="0"/>
          </a:p>
        </p:txBody>
      </p:sp>
      <p:sp>
        <p:nvSpPr>
          <p:cNvPr id="21" name="矩形 20">
            <a:extLst>
              <a:ext uri="{FF2B5EF4-FFF2-40B4-BE49-F238E27FC236}">
                <a16:creationId xmlns:a16="http://schemas.microsoft.com/office/drawing/2014/main" id="{B2979B07-AE73-C6DD-AA5E-BBEA174C05B5}"/>
              </a:ext>
            </a:extLst>
          </p:cNvPr>
          <p:cNvSpPr/>
          <p:nvPr/>
        </p:nvSpPr>
        <p:spPr bwMode="auto">
          <a:xfrm>
            <a:off x="1175796" y="1871024"/>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29</a:t>
            </a:r>
            <a:endParaRPr lang="zh-CN" altLang="en-US" dirty="0"/>
          </a:p>
        </p:txBody>
      </p:sp>
      <p:sp>
        <p:nvSpPr>
          <p:cNvPr id="22" name="矩形 21">
            <a:extLst>
              <a:ext uri="{FF2B5EF4-FFF2-40B4-BE49-F238E27FC236}">
                <a16:creationId xmlns:a16="http://schemas.microsoft.com/office/drawing/2014/main" id="{928E57E9-2CDE-F26D-76E7-C22197273F0C}"/>
              </a:ext>
            </a:extLst>
          </p:cNvPr>
          <p:cNvSpPr/>
          <p:nvPr/>
        </p:nvSpPr>
        <p:spPr bwMode="auto">
          <a:xfrm>
            <a:off x="318546" y="40014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22</a:t>
            </a:r>
            <a:endParaRPr lang="zh-CN" altLang="en-US" dirty="0"/>
          </a:p>
        </p:txBody>
      </p:sp>
      <p:sp>
        <p:nvSpPr>
          <p:cNvPr id="23" name="矩形 22">
            <a:extLst>
              <a:ext uri="{FF2B5EF4-FFF2-40B4-BE49-F238E27FC236}">
                <a16:creationId xmlns:a16="http://schemas.microsoft.com/office/drawing/2014/main" id="{C525C058-A309-2DF6-DBB8-1B0A91BFDC0C}"/>
              </a:ext>
            </a:extLst>
          </p:cNvPr>
          <p:cNvSpPr/>
          <p:nvPr/>
        </p:nvSpPr>
        <p:spPr bwMode="auto">
          <a:xfrm>
            <a:off x="1461546" y="551433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13</a:t>
            </a:r>
            <a:endParaRPr lang="zh-CN" altLang="en-US" dirty="0"/>
          </a:p>
        </p:txBody>
      </p:sp>
      <p:sp>
        <p:nvSpPr>
          <p:cNvPr id="24" name="矩形 23">
            <a:extLst>
              <a:ext uri="{FF2B5EF4-FFF2-40B4-BE49-F238E27FC236}">
                <a16:creationId xmlns:a16="http://schemas.microsoft.com/office/drawing/2014/main" id="{2DB0A8BF-9C9E-214E-B779-C2EE7EAE57CF}"/>
              </a:ext>
            </a:extLst>
          </p:cNvPr>
          <p:cNvSpPr/>
          <p:nvPr/>
        </p:nvSpPr>
        <p:spPr bwMode="auto">
          <a:xfrm>
            <a:off x="318546" y="635888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20</a:t>
            </a:r>
            <a:endParaRPr lang="zh-CN" altLang="en-US" dirty="0"/>
          </a:p>
        </p:txBody>
      </p:sp>
      <p:sp>
        <p:nvSpPr>
          <p:cNvPr id="25" name="矩形 24">
            <a:extLst>
              <a:ext uri="{FF2B5EF4-FFF2-40B4-BE49-F238E27FC236}">
                <a16:creationId xmlns:a16="http://schemas.microsoft.com/office/drawing/2014/main" id="{BFC01FA0-BEC6-D4E1-BFAE-D0BF0A15CF02}"/>
              </a:ext>
            </a:extLst>
          </p:cNvPr>
          <p:cNvSpPr/>
          <p:nvPr/>
        </p:nvSpPr>
        <p:spPr bwMode="auto">
          <a:xfrm>
            <a:off x="1937795" y="6501763"/>
            <a:ext cx="7620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24</a:t>
            </a:r>
            <a:endParaRPr lang="zh-CN" altLang="en-US" dirty="0"/>
          </a:p>
        </p:txBody>
      </p:sp>
      <p:sp>
        <p:nvSpPr>
          <p:cNvPr id="26" name="矩形 25">
            <a:extLst>
              <a:ext uri="{FF2B5EF4-FFF2-40B4-BE49-F238E27FC236}">
                <a16:creationId xmlns:a16="http://schemas.microsoft.com/office/drawing/2014/main" id="{0C03B058-80C2-A8AA-B28B-C03FE419E2BB}"/>
              </a:ext>
            </a:extLst>
          </p:cNvPr>
          <p:cNvSpPr/>
          <p:nvPr/>
        </p:nvSpPr>
        <p:spPr bwMode="auto">
          <a:xfrm>
            <a:off x="3557046" y="6514463"/>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11</a:t>
            </a:r>
            <a:endParaRPr lang="zh-CN" altLang="en-US" dirty="0"/>
          </a:p>
        </p:txBody>
      </p:sp>
      <p:sp>
        <p:nvSpPr>
          <p:cNvPr id="27" name="矩形 26">
            <a:extLst>
              <a:ext uri="{FF2B5EF4-FFF2-40B4-BE49-F238E27FC236}">
                <a16:creationId xmlns:a16="http://schemas.microsoft.com/office/drawing/2014/main" id="{A9E02076-BCD6-7C9F-2161-3B4407150D8A}"/>
              </a:ext>
            </a:extLst>
          </p:cNvPr>
          <p:cNvSpPr/>
          <p:nvPr/>
        </p:nvSpPr>
        <p:spPr bwMode="auto">
          <a:xfrm>
            <a:off x="3557046" y="522858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12</a:t>
            </a:r>
            <a:endParaRPr lang="zh-CN" altLang="en-US" dirty="0"/>
          </a:p>
        </p:txBody>
      </p:sp>
      <p:sp>
        <p:nvSpPr>
          <p:cNvPr id="28" name="矩形 27">
            <a:extLst>
              <a:ext uri="{FF2B5EF4-FFF2-40B4-BE49-F238E27FC236}">
                <a16:creationId xmlns:a16="http://schemas.microsoft.com/office/drawing/2014/main" id="{080D005A-DC99-71CC-17A5-96E19893D9A2}"/>
              </a:ext>
            </a:extLst>
          </p:cNvPr>
          <p:cNvSpPr/>
          <p:nvPr/>
        </p:nvSpPr>
        <p:spPr bwMode="auto">
          <a:xfrm>
            <a:off x="2733662" y="5800088"/>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36</a:t>
            </a:r>
            <a:endParaRPr lang="zh-CN" altLang="en-US" dirty="0"/>
          </a:p>
        </p:txBody>
      </p:sp>
      <p:sp>
        <p:nvSpPr>
          <p:cNvPr id="29" name="矩形 28">
            <a:extLst>
              <a:ext uri="{FF2B5EF4-FFF2-40B4-BE49-F238E27FC236}">
                <a16:creationId xmlns:a16="http://schemas.microsoft.com/office/drawing/2014/main" id="{AAF5BDEE-3566-D2C6-47E6-2B4FCC1B5673}"/>
              </a:ext>
            </a:extLst>
          </p:cNvPr>
          <p:cNvSpPr/>
          <p:nvPr/>
        </p:nvSpPr>
        <p:spPr bwMode="auto">
          <a:xfrm>
            <a:off x="5176295" y="6358888"/>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38</a:t>
            </a:r>
            <a:endParaRPr lang="zh-CN" altLang="en-US" dirty="0"/>
          </a:p>
        </p:txBody>
      </p:sp>
      <p:sp>
        <p:nvSpPr>
          <p:cNvPr id="30" name="矩形 29">
            <a:extLst>
              <a:ext uri="{FF2B5EF4-FFF2-40B4-BE49-F238E27FC236}">
                <a16:creationId xmlns:a16="http://schemas.microsoft.com/office/drawing/2014/main" id="{EDCFC4B9-BB1F-A9FC-E9B4-07E1A3C37AF3}"/>
              </a:ext>
            </a:extLst>
          </p:cNvPr>
          <p:cNvSpPr/>
          <p:nvPr/>
        </p:nvSpPr>
        <p:spPr bwMode="auto">
          <a:xfrm>
            <a:off x="6033546" y="651128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10</a:t>
            </a:r>
            <a:endParaRPr lang="zh-CN" altLang="en-US" dirty="0"/>
          </a:p>
        </p:txBody>
      </p:sp>
      <p:sp>
        <p:nvSpPr>
          <p:cNvPr id="31" name="矩形 30">
            <a:extLst>
              <a:ext uri="{FF2B5EF4-FFF2-40B4-BE49-F238E27FC236}">
                <a16:creationId xmlns:a16="http://schemas.microsoft.com/office/drawing/2014/main" id="{B59C085F-5CDC-30ED-34F7-1E5DEF9BEEC3}"/>
              </a:ext>
            </a:extLst>
          </p:cNvPr>
          <p:cNvSpPr/>
          <p:nvPr/>
        </p:nvSpPr>
        <p:spPr bwMode="auto">
          <a:xfrm>
            <a:off x="6414546" y="5287324"/>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7</a:t>
            </a:r>
            <a:endParaRPr lang="zh-CN" altLang="en-US" dirty="0"/>
          </a:p>
        </p:txBody>
      </p:sp>
      <p:sp>
        <p:nvSpPr>
          <p:cNvPr id="32" name="矩形 31">
            <a:extLst>
              <a:ext uri="{FF2B5EF4-FFF2-40B4-BE49-F238E27FC236}">
                <a16:creationId xmlns:a16="http://schemas.microsoft.com/office/drawing/2014/main" id="{2CEAF3FB-EF86-6948-DF5C-2E84EDD5FC0A}"/>
              </a:ext>
            </a:extLst>
          </p:cNvPr>
          <p:cNvSpPr/>
          <p:nvPr/>
        </p:nvSpPr>
        <p:spPr bwMode="auto">
          <a:xfrm>
            <a:off x="8033796" y="5930263"/>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39</a:t>
            </a:r>
            <a:endParaRPr lang="zh-CN" altLang="en-US" dirty="0"/>
          </a:p>
        </p:txBody>
      </p:sp>
      <p:sp>
        <p:nvSpPr>
          <p:cNvPr id="33" name="矩形 32">
            <a:extLst>
              <a:ext uri="{FF2B5EF4-FFF2-40B4-BE49-F238E27FC236}">
                <a16:creationId xmlns:a16="http://schemas.microsoft.com/office/drawing/2014/main" id="{2A497E22-3F2A-E21E-7728-90DDEA73F019}"/>
              </a:ext>
            </a:extLst>
          </p:cNvPr>
          <p:cNvSpPr/>
          <p:nvPr/>
        </p:nvSpPr>
        <p:spPr bwMode="auto">
          <a:xfrm>
            <a:off x="9557796" y="5300024"/>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a:t>
            </a:r>
            <a:endParaRPr lang="zh-CN" altLang="en-US" dirty="0"/>
          </a:p>
        </p:txBody>
      </p:sp>
      <p:sp>
        <p:nvSpPr>
          <p:cNvPr id="34" name="矩形 33">
            <a:extLst>
              <a:ext uri="{FF2B5EF4-FFF2-40B4-BE49-F238E27FC236}">
                <a16:creationId xmlns:a16="http://schemas.microsoft.com/office/drawing/2014/main" id="{A3D4F51C-2236-5897-87F5-07ADAFB360F9}"/>
              </a:ext>
            </a:extLst>
          </p:cNvPr>
          <p:cNvSpPr/>
          <p:nvPr/>
        </p:nvSpPr>
        <p:spPr bwMode="auto">
          <a:xfrm>
            <a:off x="8700546" y="435863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17</a:t>
            </a:r>
            <a:endParaRPr lang="zh-CN" altLang="en-US" dirty="0"/>
          </a:p>
        </p:txBody>
      </p:sp>
      <p:sp>
        <p:nvSpPr>
          <p:cNvPr id="35" name="矩形 34">
            <a:extLst>
              <a:ext uri="{FF2B5EF4-FFF2-40B4-BE49-F238E27FC236}">
                <a16:creationId xmlns:a16="http://schemas.microsoft.com/office/drawing/2014/main" id="{62F0D8A4-B333-CD3F-7CC2-97F3F9254A00}"/>
              </a:ext>
            </a:extLst>
          </p:cNvPr>
          <p:cNvSpPr/>
          <p:nvPr/>
        </p:nvSpPr>
        <p:spPr bwMode="auto">
          <a:xfrm>
            <a:off x="4319046" y="57286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15</a:t>
            </a:r>
            <a:endParaRPr lang="zh-CN" altLang="en-US" dirty="0"/>
          </a:p>
        </p:txBody>
      </p:sp>
      <p:sp>
        <p:nvSpPr>
          <p:cNvPr id="36" name="矩形 35">
            <a:extLst>
              <a:ext uri="{FF2B5EF4-FFF2-40B4-BE49-F238E27FC236}">
                <a16:creationId xmlns:a16="http://schemas.microsoft.com/office/drawing/2014/main" id="{86697419-FED4-65C6-BCC0-1566D519ABFF}"/>
              </a:ext>
            </a:extLst>
          </p:cNvPr>
          <p:cNvSpPr/>
          <p:nvPr/>
        </p:nvSpPr>
        <p:spPr bwMode="auto">
          <a:xfrm>
            <a:off x="5271546" y="40141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30</a:t>
            </a:r>
            <a:endParaRPr lang="zh-CN" altLang="en-US" dirty="0"/>
          </a:p>
        </p:txBody>
      </p:sp>
      <p:sp>
        <p:nvSpPr>
          <p:cNvPr id="37" name="矩形 36">
            <a:extLst>
              <a:ext uri="{FF2B5EF4-FFF2-40B4-BE49-F238E27FC236}">
                <a16:creationId xmlns:a16="http://schemas.microsoft.com/office/drawing/2014/main" id="{8CDFD800-45B7-E6EF-D16C-08D868723235}"/>
              </a:ext>
            </a:extLst>
          </p:cNvPr>
          <p:cNvSpPr/>
          <p:nvPr/>
        </p:nvSpPr>
        <p:spPr bwMode="auto">
          <a:xfrm>
            <a:off x="5271546" y="521588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9</a:t>
            </a:r>
            <a:endParaRPr lang="zh-CN" altLang="en-US" dirty="0"/>
          </a:p>
        </p:txBody>
      </p:sp>
      <p:sp>
        <p:nvSpPr>
          <p:cNvPr id="38" name="矩形 37">
            <a:extLst>
              <a:ext uri="{FF2B5EF4-FFF2-40B4-BE49-F238E27FC236}">
                <a16:creationId xmlns:a16="http://schemas.microsoft.com/office/drawing/2014/main" id="{6255CE3C-3455-046C-59F0-AE654FB9E99D}"/>
              </a:ext>
            </a:extLst>
          </p:cNvPr>
          <p:cNvSpPr/>
          <p:nvPr/>
        </p:nvSpPr>
        <p:spPr bwMode="auto">
          <a:xfrm>
            <a:off x="6605046" y="379983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8</a:t>
            </a:r>
            <a:endParaRPr lang="zh-CN" altLang="en-US" dirty="0"/>
          </a:p>
        </p:txBody>
      </p:sp>
      <p:sp>
        <p:nvSpPr>
          <p:cNvPr id="39" name="矩形 38">
            <a:extLst>
              <a:ext uri="{FF2B5EF4-FFF2-40B4-BE49-F238E27FC236}">
                <a16:creationId xmlns:a16="http://schemas.microsoft.com/office/drawing/2014/main" id="{A9A8ABFF-5A3F-9E43-985B-CE75168892AA}"/>
              </a:ext>
            </a:extLst>
          </p:cNvPr>
          <p:cNvSpPr/>
          <p:nvPr/>
        </p:nvSpPr>
        <p:spPr bwMode="auto">
          <a:xfrm>
            <a:off x="7098229" y="4514213"/>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18</a:t>
            </a:r>
            <a:endParaRPr lang="zh-CN" altLang="en-US" dirty="0"/>
          </a:p>
        </p:txBody>
      </p:sp>
      <p:sp>
        <p:nvSpPr>
          <p:cNvPr id="40" name="矩形 39">
            <a:extLst>
              <a:ext uri="{FF2B5EF4-FFF2-40B4-BE49-F238E27FC236}">
                <a16:creationId xmlns:a16="http://schemas.microsoft.com/office/drawing/2014/main" id="{5F5D8FA9-5345-4A31-197C-B2BBB0A2C1D8}"/>
              </a:ext>
            </a:extLst>
          </p:cNvPr>
          <p:cNvSpPr/>
          <p:nvPr/>
        </p:nvSpPr>
        <p:spPr bwMode="auto">
          <a:xfrm>
            <a:off x="8795796" y="3442649"/>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19</a:t>
            </a:r>
            <a:endParaRPr lang="zh-CN" altLang="en-US" dirty="0"/>
          </a:p>
        </p:txBody>
      </p:sp>
      <p:sp>
        <p:nvSpPr>
          <p:cNvPr id="41" name="矩形 40">
            <a:extLst>
              <a:ext uri="{FF2B5EF4-FFF2-40B4-BE49-F238E27FC236}">
                <a16:creationId xmlns:a16="http://schemas.microsoft.com/office/drawing/2014/main" id="{27E4FA3C-744E-FB7E-FBC6-9698A6445160}"/>
              </a:ext>
            </a:extLst>
          </p:cNvPr>
          <p:cNvSpPr/>
          <p:nvPr/>
        </p:nvSpPr>
        <p:spPr bwMode="auto">
          <a:xfrm>
            <a:off x="10034046" y="257269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21</a:t>
            </a:r>
            <a:endParaRPr lang="zh-CN" altLang="en-US" dirty="0"/>
          </a:p>
        </p:txBody>
      </p:sp>
      <p:sp>
        <p:nvSpPr>
          <p:cNvPr id="42" name="矩形 41">
            <a:extLst>
              <a:ext uri="{FF2B5EF4-FFF2-40B4-BE49-F238E27FC236}">
                <a16:creationId xmlns:a16="http://schemas.microsoft.com/office/drawing/2014/main" id="{7422F52E-CC39-E025-1A48-B1544ECFCCFD}"/>
              </a:ext>
            </a:extLst>
          </p:cNvPr>
          <p:cNvSpPr/>
          <p:nvPr/>
        </p:nvSpPr>
        <p:spPr bwMode="auto">
          <a:xfrm>
            <a:off x="10034046" y="1215388"/>
            <a:ext cx="7620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34</a:t>
            </a:r>
            <a:endParaRPr lang="zh-CN" altLang="en-US" dirty="0"/>
          </a:p>
        </p:txBody>
      </p:sp>
      <p:sp>
        <p:nvSpPr>
          <p:cNvPr id="43" name="矩形 42">
            <a:extLst>
              <a:ext uri="{FF2B5EF4-FFF2-40B4-BE49-F238E27FC236}">
                <a16:creationId xmlns:a16="http://schemas.microsoft.com/office/drawing/2014/main" id="{C6F44DFE-E3BB-C79D-5CA3-0CA8EE30EA2F}"/>
              </a:ext>
            </a:extLst>
          </p:cNvPr>
          <p:cNvSpPr/>
          <p:nvPr/>
        </p:nvSpPr>
        <p:spPr bwMode="auto">
          <a:xfrm>
            <a:off x="9843546" y="64388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26</a:t>
            </a:r>
            <a:endParaRPr lang="zh-CN" altLang="en-US" dirty="0"/>
          </a:p>
        </p:txBody>
      </p:sp>
      <p:sp>
        <p:nvSpPr>
          <p:cNvPr id="44" name="矩形 43">
            <a:extLst>
              <a:ext uri="{FF2B5EF4-FFF2-40B4-BE49-F238E27FC236}">
                <a16:creationId xmlns:a16="http://schemas.microsoft.com/office/drawing/2014/main" id="{BEAA70E5-5C6C-158D-BD28-0E05A182525B}"/>
              </a:ext>
            </a:extLst>
          </p:cNvPr>
          <p:cNvSpPr/>
          <p:nvPr/>
        </p:nvSpPr>
        <p:spPr bwMode="auto">
          <a:xfrm>
            <a:off x="8510046" y="5724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32</a:t>
            </a:r>
            <a:endParaRPr lang="zh-CN" altLang="en-US" dirty="0"/>
          </a:p>
        </p:txBody>
      </p:sp>
      <p:sp>
        <p:nvSpPr>
          <p:cNvPr id="45" name="矩形 44">
            <a:extLst>
              <a:ext uri="{FF2B5EF4-FFF2-40B4-BE49-F238E27FC236}">
                <a16:creationId xmlns:a16="http://schemas.microsoft.com/office/drawing/2014/main" id="{1033B328-D474-6377-BDCA-F2EC583F1CCB}"/>
              </a:ext>
            </a:extLst>
          </p:cNvPr>
          <p:cNvSpPr/>
          <p:nvPr/>
        </p:nvSpPr>
        <p:spPr bwMode="auto">
          <a:xfrm>
            <a:off x="7591413" y="1261424"/>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41</a:t>
            </a:r>
            <a:endParaRPr lang="zh-CN" altLang="en-US" dirty="0"/>
          </a:p>
        </p:txBody>
      </p:sp>
      <p:sp>
        <p:nvSpPr>
          <p:cNvPr id="46" name="矩形 45">
            <a:extLst>
              <a:ext uri="{FF2B5EF4-FFF2-40B4-BE49-F238E27FC236}">
                <a16:creationId xmlns:a16="http://schemas.microsoft.com/office/drawing/2014/main" id="{3F159E16-60F1-E9C8-5704-3B818B47D471}"/>
              </a:ext>
            </a:extLst>
          </p:cNvPr>
          <p:cNvSpPr/>
          <p:nvPr/>
        </p:nvSpPr>
        <p:spPr bwMode="auto">
          <a:xfrm>
            <a:off x="7462296" y="13649"/>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37</a:t>
            </a:r>
            <a:endParaRPr lang="zh-CN" altLang="en-US" dirty="0"/>
          </a:p>
        </p:txBody>
      </p:sp>
      <p:sp>
        <p:nvSpPr>
          <p:cNvPr id="47" name="矩形 46">
            <a:extLst>
              <a:ext uri="{FF2B5EF4-FFF2-40B4-BE49-F238E27FC236}">
                <a16:creationId xmlns:a16="http://schemas.microsoft.com/office/drawing/2014/main" id="{3BD882DA-EBA6-214E-13A1-10EB16DF8947}"/>
              </a:ext>
            </a:extLst>
          </p:cNvPr>
          <p:cNvSpPr/>
          <p:nvPr/>
        </p:nvSpPr>
        <p:spPr bwMode="auto">
          <a:xfrm>
            <a:off x="6605046" y="1644012"/>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14</a:t>
            </a:r>
            <a:endParaRPr lang="zh-CN" altLang="en-US" dirty="0"/>
          </a:p>
        </p:txBody>
      </p:sp>
      <p:sp>
        <p:nvSpPr>
          <p:cNvPr id="48" name="矩形 47">
            <a:extLst>
              <a:ext uri="{FF2B5EF4-FFF2-40B4-BE49-F238E27FC236}">
                <a16:creationId xmlns:a16="http://schemas.microsoft.com/office/drawing/2014/main" id="{0D4DA3EA-350E-B73B-1C3F-4A513E12602F}"/>
              </a:ext>
            </a:extLst>
          </p:cNvPr>
          <p:cNvSpPr/>
          <p:nvPr/>
        </p:nvSpPr>
        <p:spPr bwMode="auto">
          <a:xfrm>
            <a:off x="7271795" y="2644138"/>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28</a:t>
            </a:r>
            <a:endParaRPr lang="zh-CN" altLang="en-US" dirty="0"/>
          </a:p>
        </p:txBody>
      </p:sp>
      <p:sp>
        <p:nvSpPr>
          <p:cNvPr id="49" name="矩形 48">
            <a:extLst>
              <a:ext uri="{FF2B5EF4-FFF2-40B4-BE49-F238E27FC236}">
                <a16:creationId xmlns:a16="http://schemas.microsoft.com/office/drawing/2014/main" id="{3C28972A-88E5-ED42-D0BF-35FB01C7D05A}"/>
              </a:ext>
            </a:extLst>
          </p:cNvPr>
          <p:cNvSpPr/>
          <p:nvPr/>
        </p:nvSpPr>
        <p:spPr bwMode="auto">
          <a:xfrm>
            <a:off x="8224296" y="208533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a:t>
            </a:r>
            <a:endParaRPr lang="zh-CN" altLang="en-US" dirty="0"/>
          </a:p>
        </p:txBody>
      </p:sp>
      <p:sp>
        <p:nvSpPr>
          <p:cNvPr id="50" name="矩形 49">
            <a:extLst>
              <a:ext uri="{FF2B5EF4-FFF2-40B4-BE49-F238E27FC236}">
                <a16:creationId xmlns:a16="http://schemas.microsoft.com/office/drawing/2014/main" id="{70508736-953C-62DB-4AD5-1E844E26D044}"/>
              </a:ext>
            </a:extLst>
          </p:cNvPr>
          <p:cNvSpPr/>
          <p:nvPr/>
        </p:nvSpPr>
        <p:spPr bwMode="auto">
          <a:xfrm>
            <a:off x="5652546" y="1442399"/>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5</a:t>
            </a:r>
            <a:endParaRPr lang="zh-CN" altLang="en-US" dirty="0"/>
          </a:p>
        </p:txBody>
      </p:sp>
      <p:sp>
        <p:nvSpPr>
          <p:cNvPr id="51" name="矩形 50">
            <a:extLst>
              <a:ext uri="{FF2B5EF4-FFF2-40B4-BE49-F238E27FC236}">
                <a16:creationId xmlns:a16="http://schemas.microsoft.com/office/drawing/2014/main" id="{5FA35E48-0E81-9888-4E79-BA805AC69B63}"/>
              </a:ext>
            </a:extLst>
          </p:cNvPr>
          <p:cNvSpPr/>
          <p:nvPr/>
        </p:nvSpPr>
        <p:spPr bwMode="auto">
          <a:xfrm>
            <a:off x="5652546" y="35813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25</a:t>
            </a:r>
            <a:endParaRPr lang="zh-CN" altLang="en-US" dirty="0"/>
          </a:p>
        </p:txBody>
      </p:sp>
      <p:sp>
        <p:nvSpPr>
          <p:cNvPr id="52" name="矩形 51">
            <a:extLst>
              <a:ext uri="{FF2B5EF4-FFF2-40B4-BE49-F238E27FC236}">
                <a16:creationId xmlns:a16="http://schemas.microsoft.com/office/drawing/2014/main" id="{06416EC5-A314-0A0E-11B9-99E063986434}"/>
              </a:ext>
            </a:extLst>
          </p:cNvPr>
          <p:cNvSpPr/>
          <p:nvPr/>
        </p:nvSpPr>
        <p:spPr bwMode="auto">
          <a:xfrm>
            <a:off x="4465096" y="39049"/>
            <a:ext cx="666751" cy="368300"/>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35</a:t>
            </a:r>
            <a:endParaRPr lang="zh-CN" altLang="en-US" dirty="0"/>
          </a:p>
        </p:txBody>
      </p:sp>
      <p:sp>
        <p:nvSpPr>
          <p:cNvPr id="53" name="矩形 52">
            <a:extLst>
              <a:ext uri="{FF2B5EF4-FFF2-40B4-BE49-F238E27FC236}">
                <a16:creationId xmlns:a16="http://schemas.microsoft.com/office/drawing/2014/main" id="{A1BA08C3-18FA-68E1-797F-434E6BF1B483}"/>
              </a:ext>
            </a:extLst>
          </p:cNvPr>
          <p:cNvSpPr/>
          <p:nvPr/>
        </p:nvSpPr>
        <p:spPr bwMode="auto">
          <a:xfrm>
            <a:off x="3176046" y="37083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6</a:t>
            </a:r>
            <a:endParaRPr lang="zh-CN" altLang="en-US" dirty="0"/>
          </a:p>
        </p:txBody>
      </p:sp>
      <p:sp>
        <p:nvSpPr>
          <p:cNvPr id="54" name="矩形 53">
            <a:extLst>
              <a:ext uri="{FF2B5EF4-FFF2-40B4-BE49-F238E27FC236}">
                <a16:creationId xmlns:a16="http://schemas.microsoft.com/office/drawing/2014/main" id="{A1981704-1394-2179-B3BF-687EDFA6C32D}"/>
              </a:ext>
            </a:extLst>
          </p:cNvPr>
          <p:cNvSpPr/>
          <p:nvPr/>
        </p:nvSpPr>
        <p:spPr bwMode="auto">
          <a:xfrm>
            <a:off x="4033296" y="1442399"/>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31</a:t>
            </a:r>
            <a:endParaRPr lang="zh-CN" altLang="en-US" dirty="0"/>
          </a:p>
        </p:txBody>
      </p:sp>
      <p:sp>
        <p:nvSpPr>
          <p:cNvPr id="55" name="矩形 54">
            <a:extLst>
              <a:ext uri="{FF2B5EF4-FFF2-40B4-BE49-F238E27FC236}">
                <a16:creationId xmlns:a16="http://schemas.microsoft.com/office/drawing/2014/main" id="{04818A5A-10EC-AC56-9A7D-07BB2F21A7CC}"/>
              </a:ext>
            </a:extLst>
          </p:cNvPr>
          <p:cNvSpPr/>
          <p:nvPr/>
        </p:nvSpPr>
        <p:spPr bwMode="auto">
          <a:xfrm>
            <a:off x="1747296" y="513713"/>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16</a:t>
            </a:r>
            <a:endParaRPr lang="zh-CN" altLang="en-US" dirty="0"/>
          </a:p>
        </p:txBody>
      </p:sp>
    </p:spTree>
    <p:extLst>
      <p:ext uri="{BB962C8B-B14F-4D97-AF65-F5344CB8AC3E}">
        <p14:creationId xmlns:p14="http://schemas.microsoft.com/office/powerpoint/2010/main" val="3003798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883018-9EB9-DD40-B6B3-4A153B0E3D93}"/>
              </a:ext>
            </a:extLst>
          </p:cNvPr>
          <p:cNvSpPr>
            <a:spLocks noGrp="1"/>
          </p:cNvSpPr>
          <p:nvPr>
            <p:ph type="title"/>
          </p:nvPr>
        </p:nvSpPr>
        <p:spPr/>
        <p:txBody>
          <a:bodyPr/>
          <a:lstStyle/>
          <a:p>
            <a:pPr algn="l"/>
            <a:r>
              <a:rPr lang="zh-CN" altLang="en-US" dirty="0"/>
              <a:t>单源最短路径</a:t>
            </a:r>
          </a:p>
        </p:txBody>
      </p:sp>
      <p:sp>
        <p:nvSpPr>
          <p:cNvPr id="3" name="内容占位符 2">
            <a:extLst>
              <a:ext uri="{FF2B5EF4-FFF2-40B4-BE49-F238E27FC236}">
                <a16:creationId xmlns:a16="http://schemas.microsoft.com/office/drawing/2014/main" id="{F7E73035-7A12-CC2D-8FC5-E03DDBD44098}"/>
              </a:ext>
            </a:extLst>
          </p:cNvPr>
          <p:cNvSpPr>
            <a:spLocks noGrp="1"/>
          </p:cNvSpPr>
          <p:nvPr>
            <p:ph idx="1"/>
          </p:nvPr>
        </p:nvSpPr>
        <p:spPr>
          <a:xfrm>
            <a:off x="123432" y="764364"/>
            <a:ext cx="8897136" cy="5768411"/>
          </a:xfrm>
        </p:spPr>
        <p:txBody>
          <a:bodyPr>
            <a:normAutofit/>
          </a:bodyPr>
          <a:lstStyle/>
          <a:p>
            <a:r>
              <a:rPr lang="zh-CN" altLang="en-US" sz="2600" dirty="0"/>
              <a:t>对</a:t>
            </a:r>
            <a:r>
              <a:rPr lang="en-US" altLang="zh-CN" sz="2600" dirty="0"/>
              <a:t>22</a:t>
            </a:r>
            <a:r>
              <a:rPr lang="zh-CN" altLang="en-US" sz="2600" dirty="0"/>
              <a:t>个基站顶点组成的图，以基站</a:t>
            </a:r>
            <a:r>
              <a:rPr lang="en-US" altLang="zh-CN" sz="2600" dirty="0"/>
              <a:t>567443</a:t>
            </a:r>
            <a:r>
              <a:rPr lang="zh-CN" altLang="en-US" sz="2600" dirty="0"/>
              <a:t>为源点</a:t>
            </a:r>
            <a:endParaRPr lang="en-US" altLang="zh-CN" sz="2600" dirty="0"/>
          </a:p>
          <a:p>
            <a:pPr marL="0" indent="0">
              <a:buNone/>
            </a:pPr>
            <a:r>
              <a:rPr lang="en-US" altLang="zh-CN" sz="2600" dirty="0"/>
              <a:t>  【</a:t>
            </a:r>
            <a:r>
              <a:rPr lang="zh-CN" altLang="en-US" sz="2600" dirty="0">
                <a:highlight>
                  <a:srgbClr val="FFFF00"/>
                </a:highlight>
              </a:rPr>
              <a:t>说明：可以选择其它顶点作为源点</a:t>
            </a:r>
            <a:r>
              <a:rPr lang="en-US" altLang="zh-CN" sz="2600" dirty="0"/>
              <a:t>】</a:t>
            </a:r>
          </a:p>
          <a:p>
            <a:pPr lvl="1"/>
            <a:r>
              <a:rPr lang="en-US" altLang="zh-CN" sz="2600" dirty="0"/>
              <a:t>1. </a:t>
            </a:r>
            <a:r>
              <a:rPr lang="zh-CN" altLang="en-US" sz="2600" dirty="0"/>
              <a:t>计算</a:t>
            </a:r>
            <a:r>
              <a:rPr lang="en-US" altLang="zh-CN" sz="2600" dirty="0"/>
              <a:t>567443</a:t>
            </a:r>
            <a:r>
              <a:rPr lang="zh-CN" altLang="en-US" sz="2600" dirty="0"/>
              <a:t>到其它各点的单源最短路径</a:t>
            </a:r>
            <a:endParaRPr lang="en-US" altLang="zh-CN" sz="2600" dirty="0"/>
          </a:p>
          <a:p>
            <a:pPr lvl="1"/>
            <a:r>
              <a:rPr lang="en-US" altLang="zh-CN" sz="2600" dirty="0"/>
              <a:t>2.</a:t>
            </a:r>
            <a:r>
              <a:rPr lang="zh-CN" altLang="en-US" sz="2600" dirty="0"/>
              <a:t>计算</a:t>
            </a:r>
            <a:r>
              <a:rPr lang="en-US" altLang="zh-CN" sz="2600" dirty="0"/>
              <a:t>567443</a:t>
            </a:r>
            <a:r>
              <a:rPr lang="zh-CN" altLang="en-US" sz="2600" dirty="0"/>
              <a:t>到</a:t>
            </a:r>
            <a:r>
              <a:rPr lang="en-US" altLang="zh-CN" sz="2600" dirty="0"/>
              <a:t>33109</a:t>
            </a:r>
            <a:r>
              <a:rPr lang="zh-CN" altLang="en-US" sz="2600" dirty="0"/>
              <a:t>的最短路径</a:t>
            </a:r>
            <a:endParaRPr lang="en-US" altLang="zh-CN" sz="2600" dirty="0"/>
          </a:p>
          <a:p>
            <a:pPr>
              <a:buFont typeface="Wingdings" pitchFamily="2" charset="2"/>
              <a:buNone/>
            </a:pPr>
            <a:r>
              <a:rPr lang="zh-CN" altLang="en-US" sz="2600" dirty="0"/>
              <a:t>    </a:t>
            </a:r>
          </a:p>
          <a:p>
            <a:pPr marL="228600" lvl="1" indent="-228600">
              <a:buClr>
                <a:srgbClr val="0000FF"/>
              </a:buClr>
              <a:buSzPct val="60000"/>
              <a:buFont typeface="Wingdings" panose="05000000000000000000" pitchFamily="2" charset="2"/>
              <a:buChar char="n"/>
            </a:pPr>
            <a:r>
              <a:rPr lang="zh-CN" altLang="en-US" sz="2600" dirty="0"/>
              <a:t>对</a:t>
            </a:r>
            <a:r>
              <a:rPr lang="en-US" altLang="zh-CN" sz="2600" dirty="0"/>
              <a:t>42</a:t>
            </a:r>
            <a:r>
              <a:rPr lang="zh-CN" altLang="en-US" sz="2600" dirty="0"/>
              <a:t>个基站顶点组成的图，以基站</a:t>
            </a:r>
            <a:r>
              <a:rPr lang="en-US" altLang="zh-CN" sz="2600" dirty="0"/>
              <a:t>565845</a:t>
            </a:r>
            <a:r>
              <a:rPr lang="zh-CN" altLang="en-US" sz="2600" dirty="0"/>
              <a:t>为源点</a:t>
            </a:r>
            <a:endParaRPr lang="en-US" altLang="zh-CN" sz="2600" dirty="0"/>
          </a:p>
          <a:p>
            <a:pPr marL="0" lvl="1" indent="0">
              <a:lnSpc>
                <a:spcPct val="135000"/>
              </a:lnSpc>
              <a:spcBef>
                <a:spcPts val="600"/>
              </a:spcBef>
              <a:buSzPct val="100000"/>
              <a:buNone/>
            </a:pPr>
            <a:r>
              <a:rPr lang="zh-CN" altLang="en-US" sz="2600" dirty="0"/>
              <a:t>   </a:t>
            </a:r>
            <a:r>
              <a:rPr lang="en-US" altLang="zh-CN" sz="2600" dirty="0"/>
              <a:t>【</a:t>
            </a:r>
            <a:r>
              <a:rPr lang="zh-CN" altLang="en-US" sz="2600" dirty="0">
                <a:highlight>
                  <a:srgbClr val="FFFF00"/>
                </a:highlight>
              </a:rPr>
              <a:t>说明：可以选择其它顶点作为源点</a:t>
            </a:r>
            <a:r>
              <a:rPr lang="en-US" altLang="zh-CN" sz="2600" dirty="0"/>
              <a:t>】</a:t>
            </a:r>
            <a:endParaRPr lang="zh-CN" altLang="en-US" sz="2600" dirty="0"/>
          </a:p>
          <a:p>
            <a:pPr lvl="1"/>
            <a:r>
              <a:rPr lang="en-US" altLang="zh-CN" sz="2600" dirty="0"/>
              <a:t>1. </a:t>
            </a:r>
            <a:r>
              <a:rPr lang="zh-CN" altLang="en-US" sz="2600" dirty="0"/>
              <a:t>计算</a:t>
            </a:r>
            <a:r>
              <a:rPr lang="en-US" altLang="zh-CN" sz="2600" dirty="0"/>
              <a:t>565845</a:t>
            </a:r>
            <a:r>
              <a:rPr lang="zh-CN" altLang="en-US" sz="2600" dirty="0"/>
              <a:t>到其它各点的单源最短路径</a:t>
            </a:r>
          </a:p>
          <a:p>
            <a:pPr lvl="1"/>
            <a:r>
              <a:rPr lang="en-US" altLang="zh-CN" sz="2600" dirty="0"/>
              <a:t>2. </a:t>
            </a:r>
            <a:r>
              <a:rPr lang="zh-CN" altLang="en-US" sz="2600" dirty="0"/>
              <a:t>计算</a:t>
            </a:r>
            <a:r>
              <a:rPr lang="en-US" altLang="zh-CN" sz="2600" dirty="0"/>
              <a:t>565845</a:t>
            </a:r>
            <a:r>
              <a:rPr lang="zh-CN" altLang="en-US" sz="2600" dirty="0"/>
              <a:t>到</a:t>
            </a:r>
            <a:r>
              <a:rPr lang="en-US" altLang="zh-CN" sz="2600" dirty="0"/>
              <a:t>565667</a:t>
            </a:r>
            <a:r>
              <a:rPr lang="zh-CN" altLang="en-US" sz="2600" dirty="0"/>
              <a:t>的最短路径</a:t>
            </a:r>
          </a:p>
          <a:p>
            <a:endParaRPr lang="zh-CN" altLang="en-US" dirty="0"/>
          </a:p>
        </p:txBody>
      </p:sp>
      <p:sp>
        <p:nvSpPr>
          <p:cNvPr id="4" name="日期占位符 3">
            <a:extLst>
              <a:ext uri="{FF2B5EF4-FFF2-40B4-BE49-F238E27FC236}">
                <a16:creationId xmlns:a16="http://schemas.microsoft.com/office/drawing/2014/main" id="{B7C40BEF-A03E-E179-B8D2-D0594D394D38}"/>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E8D5F3DE-9B45-54B6-03FA-01D00AFCB38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F8A697C-BE44-5C9F-E619-691B041AB3B8}"/>
              </a:ext>
            </a:extLst>
          </p:cNvPr>
          <p:cNvSpPr>
            <a:spLocks noGrp="1"/>
          </p:cNvSpPr>
          <p:nvPr>
            <p:ph type="sldNum" sz="quarter" idx="12"/>
          </p:nvPr>
        </p:nvSpPr>
        <p:spPr/>
        <p:txBody>
          <a:bodyPr/>
          <a:lstStyle/>
          <a:p>
            <a:fld id="{EEA58A3B-43CE-4AA0-90B5-EB47AFAFEB34}" type="slidenum">
              <a:rPr lang="zh-CN" altLang="en-US" smtClean="0"/>
              <a:pPr/>
              <a:t>16</a:t>
            </a:fld>
            <a:endParaRPr lang="zh-CN" altLang="en-US" dirty="0"/>
          </a:p>
        </p:txBody>
      </p:sp>
    </p:spTree>
    <p:extLst>
      <p:ext uri="{BB962C8B-B14F-4D97-AF65-F5344CB8AC3E}">
        <p14:creationId xmlns:p14="http://schemas.microsoft.com/office/powerpoint/2010/main" val="19148833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883018-9EB9-DD40-B6B3-4A153B0E3D93}"/>
              </a:ext>
            </a:extLst>
          </p:cNvPr>
          <p:cNvSpPr>
            <a:spLocks noGrp="1"/>
          </p:cNvSpPr>
          <p:nvPr>
            <p:ph type="title"/>
          </p:nvPr>
        </p:nvSpPr>
        <p:spPr/>
        <p:txBody>
          <a:bodyPr/>
          <a:lstStyle/>
          <a:p>
            <a:r>
              <a:rPr lang="zh-CN" altLang="en-US" dirty="0"/>
              <a:t>作业</a:t>
            </a:r>
            <a:r>
              <a:rPr lang="en-US" altLang="zh-CN" dirty="0"/>
              <a:t>3 </a:t>
            </a:r>
            <a:r>
              <a:rPr lang="zh-CN" altLang="en-US" dirty="0"/>
              <a:t>最小生成树</a:t>
            </a:r>
          </a:p>
        </p:txBody>
      </p:sp>
      <p:sp>
        <p:nvSpPr>
          <p:cNvPr id="3" name="内容占位符 2">
            <a:extLst>
              <a:ext uri="{FF2B5EF4-FFF2-40B4-BE49-F238E27FC236}">
                <a16:creationId xmlns:a16="http://schemas.microsoft.com/office/drawing/2014/main" id="{F7E73035-7A12-CC2D-8FC5-E03DDBD44098}"/>
              </a:ext>
            </a:extLst>
          </p:cNvPr>
          <p:cNvSpPr>
            <a:spLocks noGrp="1"/>
          </p:cNvSpPr>
          <p:nvPr>
            <p:ph idx="1"/>
          </p:nvPr>
        </p:nvSpPr>
        <p:spPr/>
        <p:txBody>
          <a:bodyPr/>
          <a:lstStyle/>
          <a:p>
            <a:r>
              <a:rPr lang="zh-CN" altLang="en-US" dirty="0"/>
              <a:t>利用“附件</a:t>
            </a:r>
            <a:r>
              <a:rPr lang="en-US" altLang="zh-CN" dirty="0"/>
              <a:t>1-1.</a:t>
            </a:r>
            <a:r>
              <a:rPr lang="zh-CN" altLang="en-US" dirty="0"/>
              <a:t>基站图的邻接矩阵</a:t>
            </a:r>
            <a:r>
              <a:rPr lang="en-US" altLang="zh-CN" dirty="0"/>
              <a:t>-v1-23</a:t>
            </a:r>
            <a:r>
              <a:rPr lang="zh-CN" altLang="en-US" dirty="0"/>
              <a:t>”给出的</a:t>
            </a:r>
            <a:r>
              <a:rPr lang="en-US" altLang="zh-CN" dirty="0"/>
              <a:t>LTE</a:t>
            </a:r>
            <a:r>
              <a:rPr lang="zh-CN" altLang="en-US" dirty="0"/>
              <a:t>网络基站数据，以基站为顶点，以基站间的距离连线为边，组成图，计算图的最小生成树</a:t>
            </a:r>
            <a:endParaRPr lang="en-US" altLang="zh-CN" dirty="0"/>
          </a:p>
          <a:p>
            <a:endParaRPr lang="en-US" altLang="zh-CN" dirty="0"/>
          </a:p>
          <a:p>
            <a:r>
              <a:rPr lang="zh-CN" altLang="en-US" sz="2400" dirty="0"/>
              <a:t>图构造</a:t>
            </a:r>
            <a:endParaRPr lang="en-US" altLang="zh-CN" dirty="0"/>
          </a:p>
          <a:p>
            <a:pPr lvl="1"/>
            <a:r>
              <a:rPr lang="zh-CN" altLang="en-US" dirty="0"/>
              <a:t>从昆明</a:t>
            </a:r>
            <a:r>
              <a:rPr lang="en-US" altLang="zh-CN" dirty="0"/>
              <a:t>LTE</a:t>
            </a:r>
            <a:r>
              <a:rPr lang="zh-CN" altLang="en-US" dirty="0"/>
              <a:t>网络中，选取部分基站，计算基站间的距离，在部分基站间引入边，得到</a:t>
            </a:r>
            <a:endParaRPr lang="en-US" altLang="zh-CN" dirty="0"/>
          </a:p>
          <a:p>
            <a:pPr lvl="2"/>
            <a:r>
              <a:rPr lang="en-US" altLang="zh-CN" dirty="0"/>
              <a:t>22</a:t>
            </a:r>
            <a:r>
              <a:rPr lang="zh-CN" altLang="en-US" dirty="0"/>
              <a:t>个基站顶点组成的图 </a:t>
            </a:r>
            <a:endParaRPr lang="en-US" altLang="zh-CN" dirty="0"/>
          </a:p>
          <a:p>
            <a:pPr lvl="2"/>
            <a:r>
              <a:rPr lang="en-US" altLang="zh-CN" sz="2400" dirty="0"/>
              <a:t>42</a:t>
            </a:r>
            <a:r>
              <a:rPr lang="zh-CN" altLang="en-US" sz="2400" dirty="0"/>
              <a:t>个基站顶点组成的图</a:t>
            </a:r>
          </a:p>
          <a:p>
            <a:endParaRPr lang="zh-CN" altLang="en-US" dirty="0"/>
          </a:p>
        </p:txBody>
      </p:sp>
      <p:sp>
        <p:nvSpPr>
          <p:cNvPr id="4" name="日期占位符 3">
            <a:extLst>
              <a:ext uri="{FF2B5EF4-FFF2-40B4-BE49-F238E27FC236}">
                <a16:creationId xmlns:a16="http://schemas.microsoft.com/office/drawing/2014/main" id="{B7C40BEF-A03E-E179-B8D2-D0594D394D38}"/>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E8D5F3DE-9B45-54B6-03FA-01D00AFCB38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F8A697C-BE44-5C9F-E619-691B041AB3B8}"/>
              </a:ext>
            </a:extLst>
          </p:cNvPr>
          <p:cNvSpPr>
            <a:spLocks noGrp="1"/>
          </p:cNvSpPr>
          <p:nvPr>
            <p:ph type="sldNum" sz="quarter" idx="12"/>
          </p:nvPr>
        </p:nvSpPr>
        <p:spPr/>
        <p:txBody>
          <a:bodyPr/>
          <a:lstStyle/>
          <a:p>
            <a:fld id="{EEA58A3B-43CE-4AA0-90B5-EB47AFAFEB34}" type="slidenum">
              <a:rPr lang="zh-CN" altLang="en-US" smtClean="0"/>
              <a:pPr/>
              <a:t>17</a:t>
            </a:fld>
            <a:endParaRPr lang="zh-CN" altLang="en-US" dirty="0"/>
          </a:p>
        </p:txBody>
      </p:sp>
      <p:graphicFrame>
        <p:nvGraphicFramePr>
          <p:cNvPr id="7" name="对象 6">
            <a:extLst>
              <a:ext uri="{FF2B5EF4-FFF2-40B4-BE49-F238E27FC236}">
                <a16:creationId xmlns:a16="http://schemas.microsoft.com/office/drawing/2014/main" id="{82307B93-F479-6BA7-3870-2E3E3DBFD60A}"/>
              </a:ext>
            </a:extLst>
          </p:cNvPr>
          <p:cNvGraphicFramePr>
            <a:graphicFrameLocks noChangeAspect="1"/>
          </p:cNvGraphicFramePr>
          <p:nvPr>
            <p:extLst>
              <p:ext uri="{D42A27DB-BD31-4B8C-83A1-F6EECF244321}">
                <p14:modId xmlns:p14="http://schemas.microsoft.com/office/powerpoint/2010/main" val="1981488090"/>
              </p:ext>
            </p:extLst>
          </p:nvPr>
        </p:nvGraphicFramePr>
        <p:xfrm>
          <a:off x="3474734" y="4558161"/>
          <a:ext cx="5669266" cy="1225178"/>
        </p:xfrm>
        <a:graphic>
          <a:graphicData uri="http://schemas.openxmlformats.org/presentationml/2006/ole">
            <mc:AlternateContent xmlns:mc="http://schemas.openxmlformats.org/markup-compatibility/2006">
              <mc:Choice xmlns:v="urn:schemas-microsoft-com:vml" Requires="v">
                <p:oleObj name="包装程序外壳对象" showAsIcon="1" r:id="rId2" imgW="1991160" imgH="430920" progId="Package">
                  <p:embed/>
                </p:oleObj>
              </mc:Choice>
              <mc:Fallback>
                <p:oleObj name="包装程序外壳对象" showAsIcon="1" r:id="rId2" imgW="1991160" imgH="430920" progId="Package">
                  <p:embed/>
                  <p:pic>
                    <p:nvPicPr>
                      <p:cNvPr id="7" name="对象 6">
                        <a:extLst>
                          <a:ext uri="{FF2B5EF4-FFF2-40B4-BE49-F238E27FC236}">
                            <a16:creationId xmlns:a16="http://schemas.microsoft.com/office/drawing/2014/main" id="{4FB67610-3728-ABE4-DDA5-ED5206C94FC6}"/>
                          </a:ext>
                        </a:extLst>
                      </p:cNvPr>
                      <p:cNvPicPr/>
                      <p:nvPr/>
                    </p:nvPicPr>
                    <p:blipFill>
                      <a:blip r:embed="rId3"/>
                      <a:stretch>
                        <a:fillRect/>
                      </a:stretch>
                    </p:blipFill>
                    <p:spPr>
                      <a:xfrm>
                        <a:off x="3474734" y="4558161"/>
                        <a:ext cx="5669266" cy="1225178"/>
                      </a:xfrm>
                      <a:prstGeom prst="rect">
                        <a:avLst/>
                      </a:prstGeom>
                    </p:spPr>
                  </p:pic>
                </p:oleObj>
              </mc:Fallback>
            </mc:AlternateContent>
          </a:graphicData>
        </a:graphic>
      </p:graphicFrame>
    </p:spTree>
    <p:extLst>
      <p:ext uri="{BB962C8B-B14F-4D97-AF65-F5344CB8AC3E}">
        <p14:creationId xmlns:p14="http://schemas.microsoft.com/office/powerpoint/2010/main" val="21783580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79E37B-A8F3-B6CD-A326-95419B37260E}"/>
              </a:ext>
            </a:extLst>
          </p:cNvPr>
          <p:cNvSpPr>
            <a:spLocks noGrp="1"/>
          </p:cNvSpPr>
          <p:nvPr>
            <p:ph type="title"/>
          </p:nvPr>
        </p:nvSpPr>
        <p:spPr/>
        <p:txBody>
          <a:bodyPr/>
          <a:lstStyle/>
          <a:p>
            <a:endParaRPr lang="zh-CN" altLang="en-US"/>
          </a:p>
        </p:txBody>
      </p:sp>
      <p:sp>
        <p:nvSpPr>
          <p:cNvPr id="4" name="日期占位符 3">
            <a:extLst>
              <a:ext uri="{FF2B5EF4-FFF2-40B4-BE49-F238E27FC236}">
                <a16:creationId xmlns:a16="http://schemas.microsoft.com/office/drawing/2014/main" id="{E626C8F9-C8F2-CC0B-129E-9AB713FACBFF}"/>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A30952C2-F895-8CD0-7ABB-BB81811781F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DD9D147-33BB-44B6-28BC-960E85837567}"/>
              </a:ext>
            </a:extLst>
          </p:cNvPr>
          <p:cNvSpPr>
            <a:spLocks noGrp="1"/>
          </p:cNvSpPr>
          <p:nvPr>
            <p:ph type="sldNum" sz="quarter" idx="12"/>
          </p:nvPr>
        </p:nvSpPr>
        <p:spPr/>
        <p:txBody>
          <a:bodyPr/>
          <a:lstStyle/>
          <a:p>
            <a:fld id="{EEA58A3B-43CE-4AA0-90B5-EB47AFAFEB34}" type="slidenum">
              <a:rPr lang="zh-CN" altLang="en-US" smtClean="0"/>
              <a:pPr/>
              <a:t>18</a:t>
            </a:fld>
            <a:endParaRPr lang="zh-CN" altLang="en-US" dirty="0"/>
          </a:p>
        </p:txBody>
      </p:sp>
      <p:pic>
        <p:nvPicPr>
          <p:cNvPr id="7" name="Picture 4" descr="22个基站截图—v1">
            <a:extLst>
              <a:ext uri="{FF2B5EF4-FFF2-40B4-BE49-F238E27FC236}">
                <a16:creationId xmlns:a16="http://schemas.microsoft.com/office/drawing/2014/main" id="{7E5A4905-C180-22AE-BC77-0348370903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283" y="927312"/>
            <a:ext cx="8735484" cy="560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4">
            <a:extLst>
              <a:ext uri="{FF2B5EF4-FFF2-40B4-BE49-F238E27FC236}">
                <a16:creationId xmlns:a16="http://schemas.microsoft.com/office/drawing/2014/main" id="{D0D50E96-7ABC-6E92-859C-ECF7664B44C8}"/>
              </a:ext>
            </a:extLst>
          </p:cNvPr>
          <p:cNvSpPr>
            <a:spLocks noChangeArrowheads="1"/>
          </p:cNvSpPr>
          <p:nvPr/>
        </p:nvSpPr>
        <p:spPr bwMode="auto">
          <a:xfrm>
            <a:off x="0" y="1087650"/>
            <a:ext cx="1047749" cy="369887"/>
          </a:xfrm>
          <a:prstGeom prst="rect">
            <a:avLst/>
          </a:prstGeom>
          <a:noFill/>
          <a:ln w="38100" algn="ctr">
            <a:solidFill>
              <a:srgbClr val="9900FF"/>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endParaRPr lang="zh-CN" altLang="en-US"/>
          </a:p>
        </p:txBody>
      </p:sp>
      <p:sp>
        <p:nvSpPr>
          <p:cNvPr id="9" name="矩形 5">
            <a:extLst>
              <a:ext uri="{FF2B5EF4-FFF2-40B4-BE49-F238E27FC236}">
                <a16:creationId xmlns:a16="http://schemas.microsoft.com/office/drawing/2014/main" id="{8F9D5EFA-C250-CC38-E325-21D6FB5651F1}"/>
              </a:ext>
            </a:extLst>
          </p:cNvPr>
          <p:cNvSpPr>
            <a:spLocks noChangeArrowheads="1"/>
          </p:cNvSpPr>
          <p:nvPr/>
        </p:nvSpPr>
        <p:spPr bwMode="auto">
          <a:xfrm>
            <a:off x="6381750" y="4659525"/>
            <a:ext cx="1047751" cy="369887"/>
          </a:xfrm>
          <a:prstGeom prst="rect">
            <a:avLst/>
          </a:prstGeom>
          <a:noFill/>
          <a:ln w="38100" algn="ctr">
            <a:solidFill>
              <a:srgbClr val="9900FF"/>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endParaRPr lang="zh-CN" altLang="en-US"/>
          </a:p>
        </p:txBody>
      </p:sp>
      <p:sp>
        <p:nvSpPr>
          <p:cNvPr id="14" name="矩形 13">
            <a:extLst>
              <a:ext uri="{FF2B5EF4-FFF2-40B4-BE49-F238E27FC236}">
                <a16:creationId xmlns:a16="http://schemas.microsoft.com/office/drawing/2014/main" id="{22E0BE22-4FDB-8E33-EDC8-2B58546C2DF3}"/>
              </a:ext>
            </a:extLst>
          </p:cNvPr>
          <p:cNvSpPr/>
          <p:nvPr/>
        </p:nvSpPr>
        <p:spPr bwMode="auto">
          <a:xfrm>
            <a:off x="6953250" y="4659525"/>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a:t>
            </a:r>
            <a:endParaRPr lang="zh-CN" altLang="en-US" dirty="0"/>
          </a:p>
        </p:txBody>
      </p:sp>
      <p:sp>
        <p:nvSpPr>
          <p:cNvPr id="15" name="矩形 14">
            <a:extLst>
              <a:ext uri="{FF2B5EF4-FFF2-40B4-BE49-F238E27FC236}">
                <a16:creationId xmlns:a16="http://schemas.microsoft.com/office/drawing/2014/main" id="{40062DF5-0757-F387-AB27-B54BA789DF97}"/>
              </a:ext>
            </a:extLst>
          </p:cNvPr>
          <p:cNvSpPr/>
          <p:nvPr/>
        </p:nvSpPr>
        <p:spPr bwMode="auto">
          <a:xfrm>
            <a:off x="8286750" y="4159461"/>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a:t>
            </a:r>
            <a:endParaRPr lang="zh-CN" altLang="en-US" dirty="0"/>
          </a:p>
        </p:txBody>
      </p:sp>
      <p:sp>
        <p:nvSpPr>
          <p:cNvPr id="16" name="矩形 15">
            <a:extLst>
              <a:ext uri="{FF2B5EF4-FFF2-40B4-BE49-F238E27FC236}">
                <a16:creationId xmlns:a16="http://schemas.microsoft.com/office/drawing/2014/main" id="{01671705-3FED-AFA2-5593-15080173001C}"/>
              </a:ext>
            </a:extLst>
          </p:cNvPr>
          <p:cNvSpPr/>
          <p:nvPr/>
        </p:nvSpPr>
        <p:spPr bwMode="auto">
          <a:xfrm>
            <a:off x="8667749" y="2444961"/>
            <a:ext cx="3810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6</a:t>
            </a:r>
            <a:endParaRPr lang="zh-CN" altLang="en-US" dirty="0"/>
          </a:p>
        </p:txBody>
      </p:sp>
      <p:sp>
        <p:nvSpPr>
          <p:cNvPr id="17" name="矩形 16">
            <a:extLst>
              <a:ext uri="{FF2B5EF4-FFF2-40B4-BE49-F238E27FC236}">
                <a16:creationId xmlns:a16="http://schemas.microsoft.com/office/drawing/2014/main" id="{9F2D8D2B-5488-B50F-4B8A-3822BDCE8278}"/>
              </a:ext>
            </a:extLst>
          </p:cNvPr>
          <p:cNvSpPr/>
          <p:nvPr/>
        </p:nvSpPr>
        <p:spPr bwMode="auto">
          <a:xfrm>
            <a:off x="6667500" y="3373650"/>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8</a:t>
            </a:r>
            <a:endParaRPr lang="zh-CN" altLang="en-US" dirty="0"/>
          </a:p>
        </p:txBody>
      </p:sp>
      <p:sp>
        <p:nvSpPr>
          <p:cNvPr id="18" name="矩形 17">
            <a:extLst>
              <a:ext uri="{FF2B5EF4-FFF2-40B4-BE49-F238E27FC236}">
                <a16:creationId xmlns:a16="http://schemas.microsoft.com/office/drawing/2014/main" id="{66848619-CA6D-39CD-1EA4-50704D71231C}"/>
              </a:ext>
            </a:extLst>
          </p:cNvPr>
          <p:cNvSpPr/>
          <p:nvPr/>
        </p:nvSpPr>
        <p:spPr bwMode="auto">
          <a:xfrm>
            <a:off x="6762750" y="2217950"/>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18</a:t>
            </a:r>
            <a:endParaRPr lang="zh-CN" altLang="en-US" dirty="0"/>
          </a:p>
        </p:txBody>
      </p:sp>
      <p:sp>
        <p:nvSpPr>
          <p:cNvPr id="19" name="矩形 18">
            <a:extLst>
              <a:ext uri="{FF2B5EF4-FFF2-40B4-BE49-F238E27FC236}">
                <a16:creationId xmlns:a16="http://schemas.microsoft.com/office/drawing/2014/main" id="{B5A6A335-8C5E-3CFC-37C0-626AD14D2482}"/>
              </a:ext>
            </a:extLst>
          </p:cNvPr>
          <p:cNvSpPr/>
          <p:nvPr/>
        </p:nvSpPr>
        <p:spPr bwMode="auto">
          <a:xfrm>
            <a:off x="4476750" y="2860886"/>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19</a:t>
            </a:r>
            <a:endParaRPr lang="zh-CN" altLang="en-US" dirty="0"/>
          </a:p>
        </p:txBody>
      </p:sp>
      <p:sp>
        <p:nvSpPr>
          <p:cNvPr id="20" name="矩形 19">
            <a:extLst>
              <a:ext uri="{FF2B5EF4-FFF2-40B4-BE49-F238E27FC236}">
                <a16:creationId xmlns:a16="http://schemas.microsoft.com/office/drawing/2014/main" id="{BC067B59-B6E4-D694-19C4-3F28F0BA331C}"/>
              </a:ext>
            </a:extLst>
          </p:cNvPr>
          <p:cNvSpPr/>
          <p:nvPr/>
        </p:nvSpPr>
        <p:spPr bwMode="auto">
          <a:xfrm>
            <a:off x="4286250" y="1860761"/>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11</a:t>
            </a:r>
            <a:endParaRPr lang="zh-CN" altLang="en-US" dirty="0"/>
          </a:p>
        </p:txBody>
      </p:sp>
      <p:sp>
        <p:nvSpPr>
          <p:cNvPr id="21" name="矩形 20">
            <a:extLst>
              <a:ext uri="{FF2B5EF4-FFF2-40B4-BE49-F238E27FC236}">
                <a16:creationId xmlns:a16="http://schemas.microsoft.com/office/drawing/2014/main" id="{97D54ACD-362B-3717-C6BD-954FA6F0A5A0}"/>
              </a:ext>
            </a:extLst>
          </p:cNvPr>
          <p:cNvSpPr/>
          <p:nvPr/>
        </p:nvSpPr>
        <p:spPr bwMode="auto">
          <a:xfrm>
            <a:off x="4095749" y="944775"/>
            <a:ext cx="8572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22</a:t>
            </a:r>
            <a:endParaRPr lang="zh-CN" altLang="en-US" dirty="0"/>
          </a:p>
        </p:txBody>
      </p:sp>
      <p:sp>
        <p:nvSpPr>
          <p:cNvPr id="22" name="矩形 21">
            <a:extLst>
              <a:ext uri="{FF2B5EF4-FFF2-40B4-BE49-F238E27FC236}">
                <a16:creationId xmlns:a16="http://schemas.microsoft.com/office/drawing/2014/main" id="{28F5DA78-E880-0E44-F70C-8A658AD7C259}"/>
              </a:ext>
            </a:extLst>
          </p:cNvPr>
          <p:cNvSpPr/>
          <p:nvPr/>
        </p:nvSpPr>
        <p:spPr bwMode="auto">
          <a:xfrm>
            <a:off x="1428750" y="1575011"/>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17</a:t>
            </a:r>
            <a:endParaRPr lang="zh-CN" altLang="en-US" dirty="0"/>
          </a:p>
        </p:txBody>
      </p:sp>
      <p:sp>
        <p:nvSpPr>
          <p:cNvPr id="23" name="矩形 22">
            <a:extLst>
              <a:ext uri="{FF2B5EF4-FFF2-40B4-BE49-F238E27FC236}">
                <a16:creationId xmlns:a16="http://schemas.microsoft.com/office/drawing/2014/main" id="{971D15A2-F82C-04B4-6E05-5960B19EE58E}"/>
              </a:ext>
            </a:extLst>
          </p:cNvPr>
          <p:cNvSpPr/>
          <p:nvPr/>
        </p:nvSpPr>
        <p:spPr bwMode="auto">
          <a:xfrm>
            <a:off x="2476500" y="2230650"/>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7</a:t>
            </a:r>
            <a:endParaRPr lang="zh-CN" altLang="en-US" dirty="0"/>
          </a:p>
        </p:txBody>
      </p:sp>
      <p:sp>
        <p:nvSpPr>
          <p:cNvPr id="24" name="矩形 23">
            <a:extLst>
              <a:ext uri="{FF2B5EF4-FFF2-40B4-BE49-F238E27FC236}">
                <a16:creationId xmlns:a16="http://schemas.microsoft.com/office/drawing/2014/main" id="{E0C050D9-8ABA-3B8B-50F9-4D69302944AD}"/>
              </a:ext>
            </a:extLst>
          </p:cNvPr>
          <p:cNvSpPr/>
          <p:nvPr/>
        </p:nvSpPr>
        <p:spPr bwMode="auto">
          <a:xfrm>
            <a:off x="1524000" y="3516525"/>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16</a:t>
            </a:r>
            <a:endParaRPr lang="zh-CN" altLang="en-US" dirty="0"/>
          </a:p>
        </p:txBody>
      </p:sp>
      <p:sp>
        <p:nvSpPr>
          <p:cNvPr id="25" name="矩形 24">
            <a:extLst>
              <a:ext uri="{FF2B5EF4-FFF2-40B4-BE49-F238E27FC236}">
                <a16:creationId xmlns:a16="http://schemas.microsoft.com/office/drawing/2014/main" id="{3779F49E-654B-181B-73B6-1965F2C679E5}"/>
              </a:ext>
            </a:extLst>
          </p:cNvPr>
          <p:cNvSpPr/>
          <p:nvPr/>
        </p:nvSpPr>
        <p:spPr bwMode="auto">
          <a:xfrm>
            <a:off x="2571750" y="5646950"/>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12</a:t>
            </a:r>
            <a:endParaRPr lang="zh-CN" altLang="en-US" dirty="0"/>
          </a:p>
        </p:txBody>
      </p:sp>
      <p:sp>
        <p:nvSpPr>
          <p:cNvPr id="26" name="矩形 25">
            <a:extLst>
              <a:ext uri="{FF2B5EF4-FFF2-40B4-BE49-F238E27FC236}">
                <a16:creationId xmlns:a16="http://schemas.microsoft.com/office/drawing/2014/main" id="{D8412C8C-5F81-ED76-1B11-79DA48F120D0}"/>
              </a:ext>
            </a:extLst>
          </p:cNvPr>
          <p:cNvSpPr/>
          <p:nvPr/>
        </p:nvSpPr>
        <p:spPr bwMode="auto">
          <a:xfrm>
            <a:off x="4476750" y="5861261"/>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14</a:t>
            </a:r>
            <a:endParaRPr lang="zh-CN" altLang="en-US" dirty="0"/>
          </a:p>
        </p:txBody>
      </p:sp>
      <p:sp>
        <p:nvSpPr>
          <p:cNvPr id="27" name="矩形 26">
            <a:extLst>
              <a:ext uri="{FF2B5EF4-FFF2-40B4-BE49-F238E27FC236}">
                <a16:creationId xmlns:a16="http://schemas.microsoft.com/office/drawing/2014/main" id="{1F6F9D65-3EA6-19D6-8F36-5D50498AB4A6}"/>
              </a:ext>
            </a:extLst>
          </p:cNvPr>
          <p:cNvSpPr/>
          <p:nvPr/>
        </p:nvSpPr>
        <p:spPr bwMode="auto">
          <a:xfrm>
            <a:off x="4572001" y="4302336"/>
            <a:ext cx="6794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21</a:t>
            </a:r>
            <a:endParaRPr lang="zh-CN" altLang="en-US" dirty="0"/>
          </a:p>
        </p:txBody>
      </p:sp>
      <p:sp>
        <p:nvSpPr>
          <p:cNvPr id="28" name="矩形 27">
            <a:extLst>
              <a:ext uri="{FF2B5EF4-FFF2-40B4-BE49-F238E27FC236}">
                <a16:creationId xmlns:a16="http://schemas.microsoft.com/office/drawing/2014/main" id="{88859EBF-EE26-60A1-E122-D4E255A17CCE}"/>
              </a:ext>
            </a:extLst>
          </p:cNvPr>
          <p:cNvSpPr/>
          <p:nvPr/>
        </p:nvSpPr>
        <p:spPr bwMode="auto">
          <a:xfrm>
            <a:off x="5429250" y="4289636"/>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10</a:t>
            </a:r>
            <a:endParaRPr lang="zh-CN" altLang="en-US" dirty="0"/>
          </a:p>
        </p:txBody>
      </p:sp>
      <p:sp>
        <p:nvSpPr>
          <p:cNvPr id="29" name="矩形 28">
            <a:extLst>
              <a:ext uri="{FF2B5EF4-FFF2-40B4-BE49-F238E27FC236}">
                <a16:creationId xmlns:a16="http://schemas.microsoft.com/office/drawing/2014/main" id="{9D69FDD8-8257-3FD2-EBD8-298AAD83048E}"/>
              </a:ext>
            </a:extLst>
          </p:cNvPr>
          <p:cNvSpPr/>
          <p:nvPr/>
        </p:nvSpPr>
        <p:spPr bwMode="auto">
          <a:xfrm>
            <a:off x="285750" y="4230900"/>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13</a:t>
            </a:r>
            <a:endParaRPr lang="zh-CN" altLang="en-US" dirty="0"/>
          </a:p>
        </p:txBody>
      </p:sp>
      <p:sp>
        <p:nvSpPr>
          <p:cNvPr id="30" name="矩形 29">
            <a:extLst>
              <a:ext uri="{FF2B5EF4-FFF2-40B4-BE49-F238E27FC236}">
                <a16:creationId xmlns:a16="http://schemas.microsoft.com/office/drawing/2014/main" id="{F50FDB64-3408-A535-A34A-54B95F5D6975}"/>
              </a:ext>
            </a:extLst>
          </p:cNvPr>
          <p:cNvSpPr/>
          <p:nvPr/>
        </p:nvSpPr>
        <p:spPr bwMode="auto">
          <a:xfrm>
            <a:off x="476250" y="5289761"/>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a:t>
            </a:r>
            <a:endParaRPr lang="zh-CN" altLang="en-US" dirty="0"/>
          </a:p>
        </p:txBody>
      </p:sp>
      <p:sp>
        <p:nvSpPr>
          <p:cNvPr id="31" name="矩形 30">
            <a:extLst>
              <a:ext uri="{FF2B5EF4-FFF2-40B4-BE49-F238E27FC236}">
                <a16:creationId xmlns:a16="http://schemas.microsoft.com/office/drawing/2014/main" id="{16294A0D-E32B-A50F-D6A1-0F1DF557F037}"/>
              </a:ext>
            </a:extLst>
          </p:cNvPr>
          <p:cNvSpPr/>
          <p:nvPr/>
        </p:nvSpPr>
        <p:spPr bwMode="auto">
          <a:xfrm>
            <a:off x="381000" y="6147011"/>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15</a:t>
            </a:r>
            <a:endParaRPr lang="zh-CN" altLang="en-US" dirty="0"/>
          </a:p>
        </p:txBody>
      </p:sp>
      <p:sp>
        <p:nvSpPr>
          <p:cNvPr id="32" name="矩形 31">
            <a:extLst>
              <a:ext uri="{FF2B5EF4-FFF2-40B4-BE49-F238E27FC236}">
                <a16:creationId xmlns:a16="http://schemas.microsoft.com/office/drawing/2014/main" id="{59644A60-4861-F6E3-E497-04BED5A09720}"/>
              </a:ext>
            </a:extLst>
          </p:cNvPr>
          <p:cNvSpPr/>
          <p:nvPr/>
        </p:nvSpPr>
        <p:spPr bwMode="auto">
          <a:xfrm>
            <a:off x="0" y="3445086"/>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a:t>
            </a:r>
            <a:endParaRPr lang="zh-CN" altLang="en-US" dirty="0"/>
          </a:p>
        </p:txBody>
      </p:sp>
      <p:sp>
        <p:nvSpPr>
          <p:cNvPr id="33" name="矩形 32">
            <a:extLst>
              <a:ext uri="{FF2B5EF4-FFF2-40B4-BE49-F238E27FC236}">
                <a16:creationId xmlns:a16="http://schemas.microsoft.com/office/drawing/2014/main" id="{00042F50-6BD2-9DB1-6066-63B2FDD98165}"/>
              </a:ext>
            </a:extLst>
          </p:cNvPr>
          <p:cNvSpPr/>
          <p:nvPr/>
        </p:nvSpPr>
        <p:spPr bwMode="auto">
          <a:xfrm>
            <a:off x="0" y="2230650"/>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9</a:t>
            </a:r>
            <a:endParaRPr lang="zh-CN" altLang="en-US" dirty="0"/>
          </a:p>
        </p:txBody>
      </p:sp>
      <p:sp>
        <p:nvSpPr>
          <p:cNvPr id="34" name="矩形 33">
            <a:extLst>
              <a:ext uri="{FF2B5EF4-FFF2-40B4-BE49-F238E27FC236}">
                <a16:creationId xmlns:a16="http://schemas.microsoft.com/office/drawing/2014/main" id="{9C56AF20-F414-C039-0152-6B204E7B5AE9}"/>
              </a:ext>
            </a:extLst>
          </p:cNvPr>
          <p:cNvSpPr/>
          <p:nvPr/>
        </p:nvSpPr>
        <p:spPr bwMode="auto">
          <a:xfrm>
            <a:off x="1524000" y="860636"/>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5</a:t>
            </a:r>
            <a:endParaRPr lang="zh-CN" altLang="en-US" dirty="0"/>
          </a:p>
        </p:txBody>
      </p:sp>
      <p:sp>
        <p:nvSpPr>
          <p:cNvPr id="35" name="矩形 34">
            <a:extLst>
              <a:ext uri="{FF2B5EF4-FFF2-40B4-BE49-F238E27FC236}">
                <a16:creationId xmlns:a16="http://schemas.microsoft.com/office/drawing/2014/main" id="{E7C39C86-B3A1-E8F1-CC33-C0CEA3415416}"/>
              </a:ext>
            </a:extLst>
          </p:cNvPr>
          <p:cNvSpPr/>
          <p:nvPr/>
        </p:nvSpPr>
        <p:spPr bwMode="auto">
          <a:xfrm>
            <a:off x="0" y="1074950"/>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20</a:t>
            </a:r>
            <a:endParaRPr lang="zh-CN" altLang="en-US" dirty="0"/>
          </a:p>
        </p:txBody>
      </p:sp>
    </p:spTree>
    <p:extLst>
      <p:ext uri="{BB962C8B-B14F-4D97-AF65-F5344CB8AC3E}">
        <p14:creationId xmlns:p14="http://schemas.microsoft.com/office/powerpoint/2010/main" val="17370198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E626C8F9-C8F2-CC0B-129E-9AB713FACBFF}"/>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A30952C2-F895-8CD0-7ABB-BB81811781F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DD9D147-33BB-44B6-28BC-960E85837567}"/>
              </a:ext>
            </a:extLst>
          </p:cNvPr>
          <p:cNvSpPr>
            <a:spLocks noGrp="1"/>
          </p:cNvSpPr>
          <p:nvPr>
            <p:ph type="sldNum" sz="quarter" idx="12"/>
          </p:nvPr>
        </p:nvSpPr>
        <p:spPr/>
        <p:txBody>
          <a:bodyPr/>
          <a:lstStyle/>
          <a:p>
            <a:fld id="{EEA58A3B-43CE-4AA0-90B5-EB47AFAFEB34}" type="slidenum">
              <a:rPr lang="zh-CN" altLang="en-US" smtClean="0"/>
              <a:pPr/>
              <a:t>19</a:t>
            </a:fld>
            <a:endParaRPr lang="zh-CN" altLang="en-US" dirty="0"/>
          </a:p>
        </p:txBody>
      </p:sp>
      <p:pic>
        <p:nvPicPr>
          <p:cNvPr id="7" name="Picture 4" descr="43个基站截图—v1">
            <a:extLst>
              <a:ext uri="{FF2B5EF4-FFF2-40B4-BE49-F238E27FC236}">
                <a16:creationId xmlns:a16="http://schemas.microsoft.com/office/drawing/2014/main" id="{455A89D2-FD06-4D8D-C1AE-5BBC4CA03D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296" y="13650"/>
            <a:ext cx="9715500" cy="671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2">
            <a:extLst>
              <a:ext uri="{FF2B5EF4-FFF2-40B4-BE49-F238E27FC236}">
                <a16:creationId xmlns:a16="http://schemas.microsoft.com/office/drawing/2014/main" id="{9F9CDCE1-FF5A-41D3-BCAB-7519FCDDFF1D}"/>
              </a:ext>
            </a:extLst>
          </p:cNvPr>
          <p:cNvSpPr>
            <a:spLocks noChangeArrowheads="1"/>
          </p:cNvSpPr>
          <p:nvPr/>
        </p:nvSpPr>
        <p:spPr bwMode="auto">
          <a:xfrm>
            <a:off x="9081546" y="5287324"/>
            <a:ext cx="1047749" cy="369888"/>
          </a:xfrm>
          <a:prstGeom prst="rect">
            <a:avLst/>
          </a:prstGeom>
          <a:noFill/>
          <a:ln w="38100" algn="ctr">
            <a:solidFill>
              <a:srgbClr val="9900FF"/>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endParaRPr lang="zh-CN" altLang="en-US"/>
          </a:p>
        </p:txBody>
      </p:sp>
      <p:sp>
        <p:nvSpPr>
          <p:cNvPr id="9" name="矩形 3">
            <a:extLst>
              <a:ext uri="{FF2B5EF4-FFF2-40B4-BE49-F238E27FC236}">
                <a16:creationId xmlns:a16="http://schemas.microsoft.com/office/drawing/2014/main" id="{72E98C58-14A1-E694-D978-9992AB37FD85}"/>
              </a:ext>
            </a:extLst>
          </p:cNvPr>
          <p:cNvSpPr>
            <a:spLocks noChangeArrowheads="1"/>
          </p:cNvSpPr>
          <p:nvPr/>
        </p:nvSpPr>
        <p:spPr bwMode="auto">
          <a:xfrm>
            <a:off x="1271046" y="585149"/>
            <a:ext cx="1047749" cy="369888"/>
          </a:xfrm>
          <a:prstGeom prst="rect">
            <a:avLst/>
          </a:prstGeom>
          <a:noFill/>
          <a:ln w="38100" algn="ctr">
            <a:solidFill>
              <a:srgbClr val="9900FF"/>
            </a:solidFill>
            <a:round/>
            <a:headEnd/>
            <a:tailEnd/>
          </a:ln>
          <a:extLst>
            <a:ext uri="{909E8E84-426E-40DD-AFC4-6F175D3DCCD1}">
              <a14:hiddenFill xmlns:a14="http://schemas.microsoft.com/office/drawing/2010/main">
                <a:solidFill>
                  <a:srgbClr val="FFFFFF"/>
                </a:solidFill>
              </a14:hiddenFill>
            </a:ext>
          </a:extLst>
        </p:spPr>
        <p:txBody>
          <a:bodyPr anchor="ct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endParaRPr lang="zh-CN" altLang="en-US"/>
          </a:p>
        </p:txBody>
      </p:sp>
      <p:sp>
        <p:nvSpPr>
          <p:cNvPr id="14" name="矩形 13">
            <a:extLst>
              <a:ext uri="{FF2B5EF4-FFF2-40B4-BE49-F238E27FC236}">
                <a16:creationId xmlns:a16="http://schemas.microsoft.com/office/drawing/2014/main" id="{3E0F70A0-39FE-7B61-E533-5BDEFC009B0D}"/>
              </a:ext>
            </a:extLst>
          </p:cNvPr>
          <p:cNvSpPr/>
          <p:nvPr/>
        </p:nvSpPr>
        <p:spPr bwMode="auto">
          <a:xfrm>
            <a:off x="4604796" y="3001324"/>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a:t>
            </a:r>
            <a:endParaRPr lang="zh-CN" altLang="en-US" dirty="0"/>
          </a:p>
        </p:txBody>
      </p:sp>
      <p:sp>
        <p:nvSpPr>
          <p:cNvPr id="15" name="矩形 14">
            <a:extLst>
              <a:ext uri="{FF2B5EF4-FFF2-40B4-BE49-F238E27FC236}">
                <a16:creationId xmlns:a16="http://schemas.microsoft.com/office/drawing/2014/main" id="{F766BA8F-3E4C-4A1C-E788-711717F563C1}"/>
              </a:ext>
            </a:extLst>
          </p:cNvPr>
          <p:cNvSpPr/>
          <p:nvPr/>
        </p:nvSpPr>
        <p:spPr bwMode="auto">
          <a:xfrm>
            <a:off x="3271296" y="3153724"/>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33</a:t>
            </a:r>
            <a:endParaRPr lang="zh-CN" altLang="en-US" dirty="0"/>
          </a:p>
        </p:txBody>
      </p:sp>
      <p:sp>
        <p:nvSpPr>
          <p:cNvPr id="16" name="矩形 15">
            <a:extLst>
              <a:ext uri="{FF2B5EF4-FFF2-40B4-BE49-F238E27FC236}">
                <a16:creationId xmlns:a16="http://schemas.microsoft.com/office/drawing/2014/main" id="{6801DB5B-6B78-0ACF-CCD2-CC0B3E33BBE8}"/>
              </a:ext>
            </a:extLst>
          </p:cNvPr>
          <p:cNvSpPr/>
          <p:nvPr/>
        </p:nvSpPr>
        <p:spPr bwMode="auto">
          <a:xfrm>
            <a:off x="3254362" y="1929763"/>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42</a:t>
            </a:r>
            <a:endParaRPr lang="zh-CN" altLang="en-US" dirty="0"/>
          </a:p>
        </p:txBody>
      </p:sp>
      <p:sp>
        <p:nvSpPr>
          <p:cNvPr id="17" name="矩形 16">
            <a:extLst>
              <a:ext uri="{FF2B5EF4-FFF2-40B4-BE49-F238E27FC236}">
                <a16:creationId xmlns:a16="http://schemas.microsoft.com/office/drawing/2014/main" id="{0AED58D3-0716-AB8B-1AF0-E660D87048F3}"/>
              </a:ext>
            </a:extLst>
          </p:cNvPr>
          <p:cNvSpPr/>
          <p:nvPr/>
        </p:nvSpPr>
        <p:spPr bwMode="auto">
          <a:xfrm>
            <a:off x="3747546" y="435863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23</a:t>
            </a:r>
            <a:endParaRPr lang="zh-CN" altLang="en-US" dirty="0"/>
          </a:p>
        </p:txBody>
      </p:sp>
      <p:sp>
        <p:nvSpPr>
          <p:cNvPr id="18" name="矩形 17">
            <a:extLst>
              <a:ext uri="{FF2B5EF4-FFF2-40B4-BE49-F238E27FC236}">
                <a16:creationId xmlns:a16="http://schemas.microsoft.com/office/drawing/2014/main" id="{423AA9E7-94DB-AEA4-C712-94F6C97C56E7}"/>
              </a:ext>
            </a:extLst>
          </p:cNvPr>
          <p:cNvSpPr/>
          <p:nvPr/>
        </p:nvSpPr>
        <p:spPr bwMode="auto">
          <a:xfrm>
            <a:off x="2223546" y="40014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27</a:t>
            </a:r>
            <a:endParaRPr lang="zh-CN" altLang="en-US" dirty="0"/>
          </a:p>
        </p:txBody>
      </p:sp>
      <p:sp>
        <p:nvSpPr>
          <p:cNvPr id="19" name="矩形 18">
            <a:extLst>
              <a:ext uri="{FF2B5EF4-FFF2-40B4-BE49-F238E27FC236}">
                <a16:creationId xmlns:a16="http://schemas.microsoft.com/office/drawing/2014/main" id="{1AED5222-4C8C-63FC-4728-12C910DA4951}"/>
              </a:ext>
            </a:extLst>
          </p:cNvPr>
          <p:cNvSpPr/>
          <p:nvPr/>
        </p:nvSpPr>
        <p:spPr bwMode="auto">
          <a:xfrm>
            <a:off x="1842546" y="237108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a:t>
            </a:r>
            <a:endParaRPr lang="zh-CN" altLang="en-US" dirty="0"/>
          </a:p>
        </p:txBody>
      </p:sp>
      <p:sp>
        <p:nvSpPr>
          <p:cNvPr id="20" name="矩形 19">
            <a:extLst>
              <a:ext uri="{FF2B5EF4-FFF2-40B4-BE49-F238E27FC236}">
                <a16:creationId xmlns:a16="http://schemas.microsoft.com/office/drawing/2014/main" id="{9E6BCFDD-B75D-A7AC-F381-F370B5CCD871}"/>
              </a:ext>
            </a:extLst>
          </p:cNvPr>
          <p:cNvSpPr/>
          <p:nvPr/>
        </p:nvSpPr>
        <p:spPr bwMode="auto">
          <a:xfrm>
            <a:off x="318546" y="22869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40</a:t>
            </a:r>
            <a:endParaRPr lang="zh-CN" altLang="en-US" dirty="0"/>
          </a:p>
        </p:txBody>
      </p:sp>
      <p:sp>
        <p:nvSpPr>
          <p:cNvPr id="21" name="矩形 20">
            <a:extLst>
              <a:ext uri="{FF2B5EF4-FFF2-40B4-BE49-F238E27FC236}">
                <a16:creationId xmlns:a16="http://schemas.microsoft.com/office/drawing/2014/main" id="{B2979B07-AE73-C6DD-AA5E-BBEA174C05B5}"/>
              </a:ext>
            </a:extLst>
          </p:cNvPr>
          <p:cNvSpPr/>
          <p:nvPr/>
        </p:nvSpPr>
        <p:spPr bwMode="auto">
          <a:xfrm>
            <a:off x="1175796" y="1871024"/>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29</a:t>
            </a:r>
            <a:endParaRPr lang="zh-CN" altLang="en-US" dirty="0"/>
          </a:p>
        </p:txBody>
      </p:sp>
      <p:sp>
        <p:nvSpPr>
          <p:cNvPr id="22" name="矩形 21">
            <a:extLst>
              <a:ext uri="{FF2B5EF4-FFF2-40B4-BE49-F238E27FC236}">
                <a16:creationId xmlns:a16="http://schemas.microsoft.com/office/drawing/2014/main" id="{928E57E9-2CDE-F26D-76E7-C22197273F0C}"/>
              </a:ext>
            </a:extLst>
          </p:cNvPr>
          <p:cNvSpPr/>
          <p:nvPr/>
        </p:nvSpPr>
        <p:spPr bwMode="auto">
          <a:xfrm>
            <a:off x="318546" y="40014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22</a:t>
            </a:r>
            <a:endParaRPr lang="zh-CN" altLang="en-US" dirty="0"/>
          </a:p>
        </p:txBody>
      </p:sp>
      <p:sp>
        <p:nvSpPr>
          <p:cNvPr id="23" name="矩形 22">
            <a:extLst>
              <a:ext uri="{FF2B5EF4-FFF2-40B4-BE49-F238E27FC236}">
                <a16:creationId xmlns:a16="http://schemas.microsoft.com/office/drawing/2014/main" id="{C525C058-A309-2DF6-DBB8-1B0A91BFDC0C}"/>
              </a:ext>
            </a:extLst>
          </p:cNvPr>
          <p:cNvSpPr/>
          <p:nvPr/>
        </p:nvSpPr>
        <p:spPr bwMode="auto">
          <a:xfrm>
            <a:off x="1461546" y="551433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13</a:t>
            </a:r>
            <a:endParaRPr lang="zh-CN" altLang="en-US" dirty="0"/>
          </a:p>
        </p:txBody>
      </p:sp>
      <p:sp>
        <p:nvSpPr>
          <p:cNvPr id="24" name="矩形 23">
            <a:extLst>
              <a:ext uri="{FF2B5EF4-FFF2-40B4-BE49-F238E27FC236}">
                <a16:creationId xmlns:a16="http://schemas.microsoft.com/office/drawing/2014/main" id="{2DB0A8BF-9C9E-214E-B779-C2EE7EAE57CF}"/>
              </a:ext>
            </a:extLst>
          </p:cNvPr>
          <p:cNvSpPr/>
          <p:nvPr/>
        </p:nvSpPr>
        <p:spPr bwMode="auto">
          <a:xfrm>
            <a:off x="318546" y="635888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20</a:t>
            </a:r>
            <a:endParaRPr lang="zh-CN" altLang="en-US" dirty="0"/>
          </a:p>
        </p:txBody>
      </p:sp>
      <p:sp>
        <p:nvSpPr>
          <p:cNvPr id="25" name="矩形 24">
            <a:extLst>
              <a:ext uri="{FF2B5EF4-FFF2-40B4-BE49-F238E27FC236}">
                <a16:creationId xmlns:a16="http://schemas.microsoft.com/office/drawing/2014/main" id="{BFC01FA0-BEC6-D4E1-BFAE-D0BF0A15CF02}"/>
              </a:ext>
            </a:extLst>
          </p:cNvPr>
          <p:cNvSpPr/>
          <p:nvPr/>
        </p:nvSpPr>
        <p:spPr bwMode="auto">
          <a:xfrm>
            <a:off x="1937795" y="6501763"/>
            <a:ext cx="7620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24</a:t>
            </a:r>
            <a:endParaRPr lang="zh-CN" altLang="en-US" dirty="0"/>
          </a:p>
        </p:txBody>
      </p:sp>
      <p:sp>
        <p:nvSpPr>
          <p:cNvPr id="26" name="矩形 25">
            <a:extLst>
              <a:ext uri="{FF2B5EF4-FFF2-40B4-BE49-F238E27FC236}">
                <a16:creationId xmlns:a16="http://schemas.microsoft.com/office/drawing/2014/main" id="{0C03B058-80C2-A8AA-B28B-C03FE419E2BB}"/>
              </a:ext>
            </a:extLst>
          </p:cNvPr>
          <p:cNvSpPr/>
          <p:nvPr/>
        </p:nvSpPr>
        <p:spPr bwMode="auto">
          <a:xfrm>
            <a:off x="3557046" y="6514463"/>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11</a:t>
            </a:r>
            <a:endParaRPr lang="zh-CN" altLang="en-US" dirty="0"/>
          </a:p>
        </p:txBody>
      </p:sp>
      <p:sp>
        <p:nvSpPr>
          <p:cNvPr id="27" name="矩形 26">
            <a:extLst>
              <a:ext uri="{FF2B5EF4-FFF2-40B4-BE49-F238E27FC236}">
                <a16:creationId xmlns:a16="http://schemas.microsoft.com/office/drawing/2014/main" id="{A9E02076-BCD6-7C9F-2161-3B4407150D8A}"/>
              </a:ext>
            </a:extLst>
          </p:cNvPr>
          <p:cNvSpPr/>
          <p:nvPr/>
        </p:nvSpPr>
        <p:spPr bwMode="auto">
          <a:xfrm>
            <a:off x="3557046" y="522858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12</a:t>
            </a:r>
            <a:endParaRPr lang="zh-CN" altLang="en-US" dirty="0"/>
          </a:p>
        </p:txBody>
      </p:sp>
      <p:sp>
        <p:nvSpPr>
          <p:cNvPr id="28" name="矩形 27">
            <a:extLst>
              <a:ext uri="{FF2B5EF4-FFF2-40B4-BE49-F238E27FC236}">
                <a16:creationId xmlns:a16="http://schemas.microsoft.com/office/drawing/2014/main" id="{080D005A-DC99-71CC-17A5-96E19893D9A2}"/>
              </a:ext>
            </a:extLst>
          </p:cNvPr>
          <p:cNvSpPr/>
          <p:nvPr/>
        </p:nvSpPr>
        <p:spPr bwMode="auto">
          <a:xfrm>
            <a:off x="2733662" y="5800088"/>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36</a:t>
            </a:r>
            <a:endParaRPr lang="zh-CN" altLang="en-US" dirty="0"/>
          </a:p>
        </p:txBody>
      </p:sp>
      <p:sp>
        <p:nvSpPr>
          <p:cNvPr id="29" name="矩形 28">
            <a:extLst>
              <a:ext uri="{FF2B5EF4-FFF2-40B4-BE49-F238E27FC236}">
                <a16:creationId xmlns:a16="http://schemas.microsoft.com/office/drawing/2014/main" id="{AAF5BDEE-3566-D2C6-47E6-2B4FCC1B5673}"/>
              </a:ext>
            </a:extLst>
          </p:cNvPr>
          <p:cNvSpPr/>
          <p:nvPr/>
        </p:nvSpPr>
        <p:spPr bwMode="auto">
          <a:xfrm>
            <a:off x="5176295" y="6358888"/>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38</a:t>
            </a:r>
            <a:endParaRPr lang="zh-CN" altLang="en-US" dirty="0"/>
          </a:p>
        </p:txBody>
      </p:sp>
      <p:sp>
        <p:nvSpPr>
          <p:cNvPr id="30" name="矩形 29">
            <a:extLst>
              <a:ext uri="{FF2B5EF4-FFF2-40B4-BE49-F238E27FC236}">
                <a16:creationId xmlns:a16="http://schemas.microsoft.com/office/drawing/2014/main" id="{EDCFC4B9-BB1F-A9FC-E9B4-07E1A3C37AF3}"/>
              </a:ext>
            </a:extLst>
          </p:cNvPr>
          <p:cNvSpPr/>
          <p:nvPr/>
        </p:nvSpPr>
        <p:spPr bwMode="auto">
          <a:xfrm>
            <a:off x="6033546" y="651128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10</a:t>
            </a:r>
            <a:endParaRPr lang="zh-CN" altLang="en-US" dirty="0"/>
          </a:p>
        </p:txBody>
      </p:sp>
      <p:sp>
        <p:nvSpPr>
          <p:cNvPr id="31" name="矩形 30">
            <a:extLst>
              <a:ext uri="{FF2B5EF4-FFF2-40B4-BE49-F238E27FC236}">
                <a16:creationId xmlns:a16="http://schemas.microsoft.com/office/drawing/2014/main" id="{B59C085F-5CDC-30ED-34F7-1E5DEF9BEEC3}"/>
              </a:ext>
            </a:extLst>
          </p:cNvPr>
          <p:cNvSpPr/>
          <p:nvPr/>
        </p:nvSpPr>
        <p:spPr bwMode="auto">
          <a:xfrm>
            <a:off x="6414546" y="5287324"/>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7</a:t>
            </a:r>
            <a:endParaRPr lang="zh-CN" altLang="en-US" dirty="0"/>
          </a:p>
        </p:txBody>
      </p:sp>
      <p:sp>
        <p:nvSpPr>
          <p:cNvPr id="32" name="矩形 31">
            <a:extLst>
              <a:ext uri="{FF2B5EF4-FFF2-40B4-BE49-F238E27FC236}">
                <a16:creationId xmlns:a16="http://schemas.microsoft.com/office/drawing/2014/main" id="{2CEAF3FB-EF86-6948-DF5C-2E84EDD5FC0A}"/>
              </a:ext>
            </a:extLst>
          </p:cNvPr>
          <p:cNvSpPr/>
          <p:nvPr/>
        </p:nvSpPr>
        <p:spPr bwMode="auto">
          <a:xfrm>
            <a:off x="8033796" y="5930263"/>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39</a:t>
            </a:r>
            <a:endParaRPr lang="zh-CN" altLang="en-US" dirty="0"/>
          </a:p>
        </p:txBody>
      </p:sp>
      <p:sp>
        <p:nvSpPr>
          <p:cNvPr id="33" name="矩形 32">
            <a:extLst>
              <a:ext uri="{FF2B5EF4-FFF2-40B4-BE49-F238E27FC236}">
                <a16:creationId xmlns:a16="http://schemas.microsoft.com/office/drawing/2014/main" id="{2A497E22-3F2A-E21E-7728-90DDEA73F019}"/>
              </a:ext>
            </a:extLst>
          </p:cNvPr>
          <p:cNvSpPr/>
          <p:nvPr/>
        </p:nvSpPr>
        <p:spPr bwMode="auto">
          <a:xfrm>
            <a:off x="9557796" y="5300024"/>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a:t>
            </a:r>
            <a:endParaRPr lang="zh-CN" altLang="en-US" dirty="0"/>
          </a:p>
        </p:txBody>
      </p:sp>
      <p:sp>
        <p:nvSpPr>
          <p:cNvPr id="34" name="矩形 33">
            <a:extLst>
              <a:ext uri="{FF2B5EF4-FFF2-40B4-BE49-F238E27FC236}">
                <a16:creationId xmlns:a16="http://schemas.microsoft.com/office/drawing/2014/main" id="{A3D4F51C-2236-5897-87F5-07ADAFB360F9}"/>
              </a:ext>
            </a:extLst>
          </p:cNvPr>
          <p:cNvSpPr/>
          <p:nvPr/>
        </p:nvSpPr>
        <p:spPr bwMode="auto">
          <a:xfrm>
            <a:off x="8700546" y="435863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17</a:t>
            </a:r>
            <a:endParaRPr lang="zh-CN" altLang="en-US" dirty="0"/>
          </a:p>
        </p:txBody>
      </p:sp>
      <p:sp>
        <p:nvSpPr>
          <p:cNvPr id="35" name="矩形 34">
            <a:extLst>
              <a:ext uri="{FF2B5EF4-FFF2-40B4-BE49-F238E27FC236}">
                <a16:creationId xmlns:a16="http://schemas.microsoft.com/office/drawing/2014/main" id="{62F0D8A4-B333-CD3F-7CC2-97F3F9254A00}"/>
              </a:ext>
            </a:extLst>
          </p:cNvPr>
          <p:cNvSpPr/>
          <p:nvPr/>
        </p:nvSpPr>
        <p:spPr bwMode="auto">
          <a:xfrm>
            <a:off x="4319046" y="57286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15</a:t>
            </a:r>
            <a:endParaRPr lang="zh-CN" altLang="en-US" dirty="0"/>
          </a:p>
        </p:txBody>
      </p:sp>
      <p:sp>
        <p:nvSpPr>
          <p:cNvPr id="36" name="矩形 35">
            <a:extLst>
              <a:ext uri="{FF2B5EF4-FFF2-40B4-BE49-F238E27FC236}">
                <a16:creationId xmlns:a16="http://schemas.microsoft.com/office/drawing/2014/main" id="{86697419-FED4-65C6-BCC0-1566D519ABFF}"/>
              </a:ext>
            </a:extLst>
          </p:cNvPr>
          <p:cNvSpPr/>
          <p:nvPr/>
        </p:nvSpPr>
        <p:spPr bwMode="auto">
          <a:xfrm>
            <a:off x="5271546" y="40141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30</a:t>
            </a:r>
            <a:endParaRPr lang="zh-CN" altLang="en-US" dirty="0"/>
          </a:p>
        </p:txBody>
      </p:sp>
      <p:sp>
        <p:nvSpPr>
          <p:cNvPr id="37" name="矩形 36">
            <a:extLst>
              <a:ext uri="{FF2B5EF4-FFF2-40B4-BE49-F238E27FC236}">
                <a16:creationId xmlns:a16="http://schemas.microsoft.com/office/drawing/2014/main" id="{8CDFD800-45B7-E6EF-D16C-08D868723235}"/>
              </a:ext>
            </a:extLst>
          </p:cNvPr>
          <p:cNvSpPr/>
          <p:nvPr/>
        </p:nvSpPr>
        <p:spPr bwMode="auto">
          <a:xfrm>
            <a:off x="5271546" y="521588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9</a:t>
            </a:r>
            <a:endParaRPr lang="zh-CN" altLang="en-US" dirty="0"/>
          </a:p>
        </p:txBody>
      </p:sp>
      <p:sp>
        <p:nvSpPr>
          <p:cNvPr id="38" name="矩形 37">
            <a:extLst>
              <a:ext uri="{FF2B5EF4-FFF2-40B4-BE49-F238E27FC236}">
                <a16:creationId xmlns:a16="http://schemas.microsoft.com/office/drawing/2014/main" id="{6255CE3C-3455-046C-59F0-AE654FB9E99D}"/>
              </a:ext>
            </a:extLst>
          </p:cNvPr>
          <p:cNvSpPr/>
          <p:nvPr/>
        </p:nvSpPr>
        <p:spPr bwMode="auto">
          <a:xfrm>
            <a:off x="6605046" y="379983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8</a:t>
            </a:r>
            <a:endParaRPr lang="zh-CN" altLang="en-US" dirty="0"/>
          </a:p>
        </p:txBody>
      </p:sp>
      <p:sp>
        <p:nvSpPr>
          <p:cNvPr id="39" name="矩形 38">
            <a:extLst>
              <a:ext uri="{FF2B5EF4-FFF2-40B4-BE49-F238E27FC236}">
                <a16:creationId xmlns:a16="http://schemas.microsoft.com/office/drawing/2014/main" id="{A9A8ABFF-5A3F-9E43-985B-CE75168892AA}"/>
              </a:ext>
            </a:extLst>
          </p:cNvPr>
          <p:cNvSpPr/>
          <p:nvPr/>
        </p:nvSpPr>
        <p:spPr bwMode="auto">
          <a:xfrm>
            <a:off x="7098229" y="4514213"/>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18</a:t>
            </a:r>
            <a:endParaRPr lang="zh-CN" altLang="en-US" dirty="0"/>
          </a:p>
        </p:txBody>
      </p:sp>
      <p:sp>
        <p:nvSpPr>
          <p:cNvPr id="40" name="矩形 39">
            <a:extLst>
              <a:ext uri="{FF2B5EF4-FFF2-40B4-BE49-F238E27FC236}">
                <a16:creationId xmlns:a16="http://schemas.microsoft.com/office/drawing/2014/main" id="{5F5D8FA9-5345-4A31-197C-B2BBB0A2C1D8}"/>
              </a:ext>
            </a:extLst>
          </p:cNvPr>
          <p:cNvSpPr/>
          <p:nvPr/>
        </p:nvSpPr>
        <p:spPr bwMode="auto">
          <a:xfrm>
            <a:off x="8795796" y="3442649"/>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19</a:t>
            </a:r>
            <a:endParaRPr lang="zh-CN" altLang="en-US" dirty="0"/>
          </a:p>
        </p:txBody>
      </p:sp>
      <p:sp>
        <p:nvSpPr>
          <p:cNvPr id="41" name="矩形 40">
            <a:extLst>
              <a:ext uri="{FF2B5EF4-FFF2-40B4-BE49-F238E27FC236}">
                <a16:creationId xmlns:a16="http://schemas.microsoft.com/office/drawing/2014/main" id="{27E4FA3C-744E-FB7E-FBC6-9698A6445160}"/>
              </a:ext>
            </a:extLst>
          </p:cNvPr>
          <p:cNvSpPr/>
          <p:nvPr/>
        </p:nvSpPr>
        <p:spPr bwMode="auto">
          <a:xfrm>
            <a:off x="10034046" y="257269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21</a:t>
            </a:r>
            <a:endParaRPr lang="zh-CN" altLang="en-US" dirty="0"/>
          </a:p>
        </p:txBody>
      </p:sp>
      <p:sp>
        <p:nvSpPr>
          <p:cNvPr id="42" name="矩形 41">
            <a:extLst>
              <a:ext uri="{FF2B5EF4-FFF2-40B4-BE49-F238E27FC236}">
                <a16:creationId xmlns:a16="http://schemas.microsoft.com/office/drawing/2014/main" id="{7422F52E-CC39-E025-1A48-B1544ECFCCFD}"/>
              </a:ext>
            </a:extLst>
          </p:cNvPr>
          <p:cNvSpPr/>
          <p:nvPr/>
        </p:nvSpPr>
        <p:spPr bwMode="auto">
          <a:xfrm>
            <a:off x="10034046" y="1215388"/>
            <a:ext cx="7620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34</a:t>
            </a:r>
            <a:endParaRPr lang="zh-CN" altLang="en-US" dirty="0"/>
          </a:p>
        </p:txBody>
      </p:sp>
      <p:sp>
        <p:nvSpPr>
          <p:cNvPr id="43" name="矩形 42">
            <a:extLst>
              <a:ext uri="{FF2B5EF4-FFF2-40B4-BE49-F238E27FC236}">
                <a16:creationId xmlns:a16="http://schemas.microsoft.com/office/drawing/2014/main" id="{C6F44DFE-E3BB-C79D-5CA3-0CA8EE30EA2F}"/>
              </a:ext>
            </a:extLst>
          </p:cNvPr>
          <p:cNvSpPr/>
          <p:nvPr/>
        </p:nvSpPr>
        <p:spPr bwMode="auto">
          <a:xfrm>
            <a:off x="9843546" y="64388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26</a:t>
            </a:r>
            <a:endParaRPr lang="zh-CN" altLang="en-US" dirty="0"/>
          </a:p>
        </p:txBody>
      </p:sp>
      <p:sp>
        <p:nvSpPr>
          <p:cNvPr id="44" name="矩形 43">
            <a:extLst>
              <a:ext uri="{FF2B5EF4-FFF2-40B4-BE49-F238E27FC236}">
                <a16:creationId xmlns:a16="http://schemas.microsoft.com/office/drawing/2014/main" id="{BEAA70E5-5C6C-158D-BD28-0E05A182525B}"/>
              </a:ext>
            </a:extLst>
          </p:cNvPr>
          <p:cNvSpPr/>
          <p:nvPr/>
        </p:nvSpPr>
        <p:spPr bwMode="auto">
          <a:xfrm>
            <a:off x="8510046" y="572449"/>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32</a:t>
            </a:r>
            <a:endParaRPr lang="zh-CN" altLang="en-US" dirty="0"/>
          </a:p>
        </p:txBody>
      </p:sp>
      <p:sp>
        <p:nvSpPr>
          <p:cNvPr id="45" name="矩形 44">
            <a:extLst>
              <a:ext uri="{FF2B5EF4-FFF2-40B4-BE49-F238E27FC236}">
                <a16:creationId xmlns:a16="http://schemas.microsoft.com/office/drawing/2014/main" id="{1033B328-D474-6377-BDCA-F2EC583F1CCB}"/>
              </a:ext>
            </a:extLst>
          </p:cNvPr>
          <p:cNvSpPr/>
          <p:nvPr/>
        </p:nvSpPr>
        <p:spPr bwMode="auto">
          <a:xfrm>
            <a:off x="7591413" y="1261424"/>
            <a:ext cx="666749"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41</a:t>
            </a:r>
            <a:endParaRPr lang="zh-CN" altLang="en-US" dirty="0"/>
          </a:p>
        </p:txBody>
      </p:sp>
      <p:sp>
        <p:nvSpPr>
          <p:cNvPr id="46" name="矩形 45">
            <a:extLst>
              <a:ext uri="{FF2B5EF4-FFF2-40B4-BE49-F238E27FC236}">
                <a16:creationId xmlns:a16="http://schemas.microsoft.com/office/drawing/2014/main" id="{3F159E16-60F1-E9C8-5704-3B818B47D471}"/>
              </a:ext>
            </a:extLst>
          </p:cNvPr>
          <p:cNvSpPr/>
          <p:nvPr/>
        </p:nvSpPr>
        <p:spPr bwMode="auto">
          <a:xfrm>
            <a:off x="7462296" y="13649"/>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37</a:t>
            </a:r>
            <a:endParaRPr lang="zh-CN" altLang="en-US" dirty="0"/>
          </a:p>
        </p:txBody>
      </p:sp>
      <p:sp>
        <p:nvSpPr>
          <p:cNvPr id="47" name="矩形 46">
            <a:extLst>
              <a:ext uri="{FF2B5EF4-FFF2-40B4-BE49-F238E27FC236}">
                <a16:creationId xmlns:a16="http://schemas.microsoft.com/office/drawing/2014/main" id="{3BD882DA-EBA6-214E-13A1-10EB16DF8947}"/>
              </a:ext>
            </a:extLst>
          </p:cNvPr>
          <p:cNvSpPr/>
          <p:nvPr/>
        </p:nvSpPr>
        <p:spPr bwMode="auto">
          <a:xfrm>
            <a:off x="6605046" y="1644012"/>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14</a:t>
            </a:r>
            <a:endParaRPr lang="zh-CN" altLang="en-US" dirty="0"/>
          </a:p>
        </p:txBody>
      </p:sp>
      <p:sp>
        <p:nvSpPr>
          <p:cNvPr id="48" name="矩形 47">
            <a:extLst>
              <a:ext uri="{FF2B5EF4-FFF2-40B4-BE49-F238E27FC236}">
                <a16:creationId xmlns:a16="http://schemas.microsoft.com/office/drawing/2014/main" id="{0D4DA3EA-350E-B73B-1C3F-4A513E12602F}"/>
              </a:ext>
            </a:extLst>
          </p:cNvPr>
          <p:cNvSpPr/>
          <p:nvPr/>
        </p:nvSpPr>
        <p:spPr bwMode="auto">
          <a:xfrm>
            <a:off x="7271795" y="2644138"/>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28</a:t>
            </a:r>
            <a:endParaRPr lang="zh-CN" altLang="en-US" dirty="0"/>
          </a:p>
        </p:txBody>
      </p:sp>
      <p:sp>
        <p:nvSpPr>
          <p:cNvPr id="49" name="矩形 48">
            <a:extLst>
              <a:ext uri="{FF2B5EF4-FFF2-40B4-BE49-F238E27FC236}">
                <a16:creationId xmlns:a16="http://schemas.microsoft.com/office/drawing/2014/main" id="{3C28972A-88E5-ED42-D0BF-35FB01C7D05A}"/>
              </a:ext>
            </a:extLst>
          </p:cNvPr>
          <p:cNvSpPr/>
          <p:nvPr/>
        </p:nvSpPr>
        <p:spPr bwMode="auto">
          <a:xfrm>
            <a:off x="8224296" y="208533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a:t>
            </a:r>
            <a:endParaRPr lang="zh-CN" altLang="en-US" dirty="0"/>
          </a:p>
        </p:txBody>
      </p:sp>
      <p:sp>
        <p:nvSpPr>
          <p:cNvPr id="50" name="矩形 49">
            <a:extLst>
              <a:ext uri="{FF2B5EF4-FFF2-40B4-BE49-F238E27FC236}">
                <a16:creationId xmlns:a16="http://schemas.microsoft.com/office/drawing/2014/main" id="{70508736-953C-62DB-4AD5-1E844E26D044}"/>
              </a:ext>
            </a:extLst>
          </p:cNvPr>
          <p:cNvSpPr/>
          <p:nvPr/>
        </p:nvSpPr>
        <p:spPr bwMode="auto">
          <a:xfrm>
            <a:off x="5652546" y="1442399"/>
            <a:ext cx="571500"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5</a:t>
            </a:r>
            <a:endParaRPr lang="zh-CN" altLang="en-US" dirty="0"/>
          </a:p>
        </p:txBody>
      </p:sp>
      <p:sp>
        <p:nvSpPr>
          <p:cNvPr id="51" name="矩形 50">
            <a:extLst>
              <a:ext uri="{FF2B5EF4-FFF2-40B4-BE49-F238E27FC236}">
                <a16:creationId xmlns:a16="http://schemas.microsoft.com/office/drawing/2014/main" id="{5FA35E48-0E81-9888-4E79-BA805AC69B63}"/>
              </a:ext>
            </a:extLst>
          </p:cNvPr>
          <p:cNvSpPr/>
          <p:nvPr/>
        </p:nvSpPr>
        <p:spPr bwMode="auto">
          <a:xfrm>
            <a:off x="5652546" y="358138"/>
            <a:ext cx="666749"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25</a:t>
            </a:r>
            <a:endParaRPr lang="zh-CN" altLang="en-US" dirty="0"/>
          </a:p>
        </p:txBody>
      </p:sp>
      <p:sp>
        <p:nvSpPr>
          <p:cNvPr id="52" name="矩形 51">
            <a:extLst>
              <a:ext uri="{FF2B5EF4-FFF2-40B4-BE49-F238E27FC236}">
                <a16:creationId xmlns:a16="http://schemas.microsoft.com/office/drawing/2014/main" id="{06416EC5-A314-0A0E-11B9-99E063986434}"/>
              </a:ext>
            </a:extLst>
          </p:cNvPr>
          <p:cNvSpPr/>
          <p:nvPr/>
        </p:nvSpPr>
        <p:spPr bwMode="auto">
          <a:xfrm>
            <a:off x="4465096" y="39049"/>
            <a:ext cx="666751" cy="368300"/>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35</a:t>
            </a:r>
            <a:endParaRPr lang="zh-CN" altLang="en-US" dirty="0"/>
          </a:p>
        </p:txBody>
      </p:sp>
      <p:sp>
        <p:nvSpPr>
          <p:cNvPr id="53" name="矩形 52">
            <a:extLst>
              <a:ext uri="{FF2B5EF4-FFF2-40B4-BE49-F238E27FC236}">
                <a16:creationId xmlns:a16="http://schemas.microsoft.com/office/drawing/2014/main" id="{A1BA08C3-18FA-68E1-797F-434E6BF1B483}"/>
              </a:ext>
            </a:extLst>
          </p:cNvPr>
          <p:cNvSpPr/>
          <p:nvPr/>
        </p:nvSpPr>
        <p:spPr bwMode="auto">
          <a:xfrm>
            <a:off x="3176046" y="370838"/>
            <a:ext cx="571500"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6</a:t>
            </a:r>
            <a:endParaRPr lang="zh-CN" altLang="en-US" dirty="0"/>
          </a:p>
        </p:txBody>
      </p:sp>
      <p:sp>
        <p:nvSpPr>
          <p:cNvPr id="54" name="矩形 53">
            <a:extLst>
              <a:ext uri="{FF2B5EF4-FFF2-40B4-BE49-F238E27FC236}">
                <a16:creationId xmlns:a16="http://schemas.microsoft.com/office/drawing/2014/main" id="{A1981704-1394-2179-B3BF-687EDFA6C32D}"/>
              </a:ext>
            </a:extLst>
          </p:cNvPr>
          <p:cNvSpPr/>
          <p:nvPr/>
        </p:nvSpPr>
        <p:spPr bwMode="auto">
          <a:xfrm>
            <a:off x="4033296" y="1442399"/>
            <a:ext cx="666751" cy="369888"/>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31</a:t>
            </a:r>
            <a:endParaRPr lang="zh-CN" altLang="en-US" dirty="0"/>
          </a:p>
        </p:txBody>
      </p:sp>
      <p:sp>
        <p:nvSpPr>
          <p:cNvPr id="55" name="矩形 54">
            <a:extLst>
              <a:ext uri="{FF2B5EF4-FFF2-40B4-BE49-F238E27FC236}">
                <a16:creationId xmlns:a16="http://schemas.microsoft.com/office/drawing/2014/main" id="{04818A5A-10EC-AC56-9A7D-07BB2F21A7CC}"/>
              </a:ext>
            </a:extLst>
          </p:cNvPr>
          <p:cNvSpPr/>
          <p:nvPr/>
        </p:nvSpPr>
        <p:spPr bwMode="auto">
          <a:xfrm>
            <a:off x="1747296" y="513713"/>
            <a:ext cx="666751" cy="369887"/>
          </a:xfrm>
          <a:prstGeom prst="rect">
            <a:avLst/>
          </a:prstGeom>
          <a:noFill/>
          <a:ln w="6350" cap="flat" cmpd="sng" algn="ctr">
            <a:noFill/>
            <a:prstDash val="solid"/>
            <a:round/>
            <a:headEnd type="none" w="med" len="med"/>
            <a:tailEnd type="none" w="med" len="med"/>
          </a:ln>
          <a:effectLst/>
        </p:spPr>
        <p:txBody>
          <a:bodyPr anchor="ctr">
            <a:spAutoFit/>
          </a:bodyPr>
          <a:lstStyle/>
          <a:p>
            <a:pPr>
              <a:defRPr/>
            </a:pPr>
            <a:r>
              <a:rPr lang="en-US" altLang="zh-CN" dirty="0"/>
              <a:t>16</a:t>
            </a:r>
            <a:endParaRPr lang="zh-CN" altLang="en-US" dirty="0"/>
          </a:p>
        </p:txBody>
      </p:sp>
    </p:spTree>
    <p:extLst>
      <p:ext uri="{BB962C8B-B14F-4D97-AF65-F5344CB8AC3E}">
        <p14:creationId xmlns:p14="http://schemas.microsoft.com/office/powerpoint/2010/main" val="1496903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B1C954-5F00-4DFC-A432-EB2AFFBFC78B}"/>
              </a:ext>
            </a:extLst>
          </p:cNvPr>
          <p:cNvSpPr>
            <a:spLocks noGrp="1"/>
          </p:cNvSpPr>
          <p:nvPr>
            <p:ph type="title"/>
          </p:nvPr>
        </p:nvSpPr>
        <p:spPr/>
        <p:txBody>
          <a:bodyPr/>
          <a:lstStyle/>
          <a:p>
            <a:r>
              <a:rPr lang="zh-CN" altLang="en-US" dirty="0">
                <a:solidFill>
                  <a:srgbClr val="CC6600"/>
                </a:solidFill>
              </a:rPr>
              <a:t>内容</a:t>
            </a:r>
          </a:p>
        </p:txBody>
      </p:sp>
      <p:sp>
        <p:nvSpPr>
          <p:cNvPr id="3" name="内容占位符 2">
            <a:extLst>
              <a:ext uri="{FF2B5EF4-FFF2-40B4-BE49-F238E27FC236}">
                <a16:creationId xmlns:a16="http://schemas.microsoft.com/office/drawing/2014/main" id="{2845A570-F3A7-47D6-822C-06305E43479A}"/>
              </a:ext>
            </a:extLst>
          </p:cNvPr>
          <p:cNvSpPr>
            <a:spLocks noGrp="1"/>
          </p:cNvSpPr>
          <p:nvPr>
            <p:ph idx="1"/>
          </p:nvPr>
        </p:nvSpPr>
        <p:spPr>
          <a:xfrm>
            <a:off x="219808" y="768136"/>
            <a:ext cx="8862034" cy="6000306"/>
          </a:xfrm>
        </p:spPr>
        <p:txBody>
          <a:bodyPr>
            <a:normAutofit/>
          </a:bodyPr>
          <a:lstStyle/>
          <a:p>
            <a:r>
              <a:rPr lang="zh-CN" altLang="en-US" dirty="0"/>
              <a:t>编程实现下述</a:t>
            </a:r>
            <a:r>
              <a:rPr lang="en-US" altLang="zh-CN" dirty="0"/>
              <a:t>3</a:t>
            </a:r>
            <a:r>
              <a:rPr lang="zh-CN" altLang="en-US" dirty="0"/>
              <a:t>个算法， 并利用给定的数据，验证算法正确性，三选一</a:t>
            </a:r>
            <a:endParaRPr lang="en-US" altLang="zh-CN" dirty="0"/>
          </a:p>
          <a:p>
            <a:pPr lvl="1"/>
            <a:r>
              <a:rPr lang="zh-CN" altLang="en-US" dirty="0">
                <a:highlight>
                  <a:srgbClr val="FFFF00"/>
                </a:highlight>
              </a:rPr>
              <a:t>哈夫曼编码</a:t>
            </a:r>
          </a:p>
          <a:p>
            <a:pPr lvl="1"/>
            <a:r>
              <a:rPr lang="zh-CN" altLang="en-US" dirty="0">
                <a:highlight>
                  <a:srgbClr val="FFFF00"/>
                </a:highlight>
              </a:rPr>
              <a:t>单源最短路径</a:t>
            </a:r>
          </a:p>
          <a:p>
            <a:pPr lvl="1"/>
            <a:r>
              <a:rPr lang="zh-CN" altLang="en-US" dirty="0">
                <a:highlight>
                  <a:srgbClr val="FFFF00"/>
                </a:highlight>
              </a:rPr>
              <a:t>最小生成树  </a:t>
            </a:r>
          </a:p>
          <a:p>
            <a:pPr lvl="1"/>
            <a:endParaRPr lang="en-US" altLang="zh-CN" dirty="0">
              <a:highlight>
                <a:srgbClr val="FFFF00"/>
              </a:highlight>
            </a:endParaRPr>
          </a:p>
        </p:txBody>
      </p:sp>
      <p:sp>
        <p:nvSpPr>
          <p:cNvPr id="4" name="日期占位符 3">
            <a:extLst>
              <a:ext uri="{FF2B5EF4-FFF2-40B4-BE49-F238E27FC236}">
                <a16:creationId xmlns:a16="http://schemas.microsoft.com/office/drawing/2014/main" id="{24B379B6-A72D-4428-9A83-A9786E75C2F3}"/>
              </a:ext>
            </a:extLst>
          </p:cNvPr>
          <p:cNvSpPr>
            <a:spLocks noGrp="1"/>
          </p:cNvSpPr>
          <p:nvPr>
            <p:ph type="dt" sz="half" idx="10"/>
          </p:nvPr>
        </p:nvSpPr>
        <p:spPr/>
        <p:txBody>
          <a:bodyPr/>
          <a:lstStyle/>
          <a:p>
            <a:fld id="{C0F91C6F-6F4E-4C90-897A-D568591FD63E}"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15F616CA-D282-4253-B70E-A873EFBD838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A8C31E0-E4E2-4166-A38B-16F7E7760DF9}"/>
              </a:ext>
            </a:extLst>
          </p:cNvPr>
          <p:cNvSpPr>
            <a:spLocks noGrp="1"/>
          </p:cNvSpPr>
          <p:nvPr>
            <p:ph type="sldNum" sz="quarter" idx="12"/>
          </p:nvPr>
        </p:nvSpPr>
        <p:spPr/>
        <p:txBody>
          <a:bodyPr/>
          <a:lstStyle/>
          <a:p>
            <a:fld id="{EEA58A3B-43CE-4AA0-90B5-EB47AFAFEB34}" type="slidenum">
              <a:rPr lang="zh-CN" altLang="en-US" smtClean="0"/>
              <a:pPr/>
              <a:t>2</a:t>
            </a:fld>
            <a:endParaRPr lang="zh-CN" altLang="en-US" dirty="0"/>
          </a:p>
        </p:txBody>
      </p:sp>
    </p:spTree>
    <p:extLst>
      <p:ext uri="{BB962C8B-B14F-4D97-AF65-F5344CB8AC3E}">
        <p14:creationId xmlns:p14="http://schemas.microsoft.com/office/powerpoint/2010/main" val="17603072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79E37B-A8F3-B6CD-A326-95419B37260E}"/>
              </a:ext>
            </a:extLst>
          </p:cNvPr>
          <p:cNvSpPr>
            <a:spLocks noGrp="1"/>
          </p:cNvSpPr>
          <p:nvPr>
            <p:ph type="title"/>
          </p:nvPr>
        </p:nvSpPr>
        <p:spPr/>
        <p:txBody>
          <a:bodyPr/>
          <a:lstStyle/>
          <a:p>
            <a:pPr algn="l"/>
            <a:r>
              <a:rPr lang="zh-CN" altLang="en-US" dirty="0"/>
              <a:t>最小生成树</a:t>
            </a:r>
          </a:p>
        </p:txBody>
      </p:sp>
      <p:sp>
        <p:nvSpPr>
          <p:cNvPr id="3" name="内容占位符 2">
            <a:extLst>
              <a:ext uri="{FF2B5EF4-FFF2-40B4-BE49-F238E27FC236}">
                <a16:creationId xmlns:a16="http://schemas.microsoft.com/office/drawing/2014/main" id="{EB62404B-3440-CBB3-AA9A-5B86AA774F01}"/>
              </a:ext>
            </a:extLst>
          </p:cNvPr>
          <p:cNvSpPr>
            <a:spLocks noGrp="1"/>
          </p:cNvSpPr>
          <p:nvPr>
            <p:ph idx="1"/>
          </p:nvPr>
        </p:nvSpPr>
        <p:spPr/>
        <p:txBody>
          <a:bodyPr/>
          <a:lstStyle/>
          <a:p>
            <a:r>
              <a:rPr lang="en-US" altLang="zh-CN" dirty="0"/>
              <a:t> </a:t>
            </a:r>
            <a:r>
              <a:rPr lang="zh-CN" altLang="en-US" dirty="0"/>
              <a:t>编程实现最小生成树算法，采用算法生成这</a:t>
            </a:r>
            <a:r>
              <a:rPr lang="en-US" altLang="zh-CN" dirty="0"/>
              <a:t>2</a:t>
            </a:r>
            <a:r>
              <a:rPr lang="zh-CN" altLang="en-US" dirty="0"/>
              <a:t>个图的最小生成树</a:t>
            </a:r>
            <a:endParaRPr lang="en-US" altLang="zh-CN" dirty="0"/>
          </a:p>
          <a:p>
            <a:r>
              <a:rPr lang="zh-CN" altLang="en-US" dirty="0"/>
              <a:t>要求</a:t>
            </a:r>
            <a:endParaRPr lang="en-US" altLang="zh-CN" dirty="0"/>
          </a:p>
          <a:p>
            <a:pPr lvl="1"/>
            <a:r>
              <a:rPr lang="en-US" altLang="zh-CN" dirty="0"/>
              <a:t>1. </a:t>
            </a:r>
            <a:r>
              <a:rPr lang="zh-CN" altLang="en-US" dirty="0"/>
              <a:t>采用</a:t>
            </a:r>
            <a:r>
              <a:rPr lang="en-US" altLang="zh-CN" dirty="0"/>
              <a:t>K</a:t>
            </a:r>
            <a:r>
              <a:rPr lang="zh-CN" altLang="en-US" dirty="0"/>
              <a:t>算法，或</a:t>
            </a:r>
            <a:r>
              <a:rPr lang="en-US" altLang="zh-CN" dirty="0"/>
              <a:t>P</a:t>
            </a:r>
            <a:r>
              <a:rPr lang="zh-CN" altLang="en-US" dirty="0"/>
              <a:t>算法，二选一</a:t>
            </a:r>
            <a:endParaRPr lang="en-US" altLang="zh-CN" dirty="0"/>
          </a:p>
          <a:p>
            <a:pPr lvl="1"/>
            <a:r>
              <a:rPr lang="en-US" altLang="zh-CN" dirty="0"/>
              <a:t>2. </a:t>
            </a:r>
            <a:r>
              <a:rPr lang="zh-CN" altLang="en-US" dirty="0"/>
              <a:t>给出最小生成树的成本</a:t>
            </a:r>
            <a:r>
              <a:rPr lang="en-US" altLang="zh-CN" dirty="0"/>
              <a:t>/</a:t>
            </a:r>
            <a:r>
              <a:rPr lang="zh-CN" altLang="en-US" dirty="0"/>
              <a:t>代价</a:t>
            </a:r>
            <a:r>
              <a:rPr lang="en-US" altLang="zh-CN" dirty="0"/>
              <a:t>/</a:t>
            </a:r>
            <a:r>
              <a:rPr lang="zh-CN" altLang="en-US" dirty="0"/>
              <a:t>耗费</a:t>
            </a:r>
            <a:r>
              <a:rPr lang="en-US" altLang="zh-CN" dirty="0"/>
              <a:t>cost</a:t>
            </a:r>
          </a:p>
          <a:p>
            <a:pPr lvl="1"/>
            <a:r>
              <a:rPr lang="en-US" altLang="zh-CN" dirty="0"/>
              <a:t>3. </a:t>
            </a:r>
            <a:r>
              <a:rPr lang="zh-CN" altLang="en-US" dirty="0"/>
              <a:t>做图，展现最小生成树</a:t>
            </a:r>
            <a:endParaRPr lang="en-US" altLang="zh-CN" dirty="0"/>
          </a:p>
          <a:p>
            <a:pPr lvl="2"/>
            <a:r>
              <a:rPr lang="zh-CN" altLang="en-US" dirty="0"/>
              <a:t>注：</a:t>
            </a:r>
            <a:r>
              <a:rPr lang="en-US" altLang="zh-CN" dirty="0"/>
              <a:t> </a:t>
            </a:r>
            <a:r>
              <a:rPr lang="zh-CN" altLang="en-US" dirty="0"/>
              <a:t>可以在原图上，用红色、粗线条，标记最小生成树</a:t>
            </a:r>
          </a:p>
          <a:p>
            <a:endParaRPr lang="zh-CN" altLang="en-US" dirty="0"/>
          </a:p>
        </p:txBody>
      </p:sp>
      <p:sp>
        <p:nvSpPr>
          <p:cNvPr id="4" name="日期占位符 3">
            <a:extLst>
              <a:ext uri="{FF2B5EF4-FFF2-40B4-BE49-F238E27FC236}">
                <a16:creationId xmlns:a16="http://schemas.microsoft.com/office/drawing/2014/main" id="{E626C8F9-C8F2-CC0B-129E-9AB713FACBFF}"/>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A30952C2-F895-8CD0-7ABB-BB81811781F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DD9D147-33BB-44B6-28BC-960E85837567}"/>
              </a:ext>
            </a:extLst>
          </p:cNvPr>
          <p:cNvSpPr>
            <a:spLocks noGrp="1"/>
          </p:cNvSpPr>
          <p:nvPr>
            <p:ph type="sldNum" sz="quarter" idx="12"/>
          </p:nvPr>
        </p:nvSpPr>
        <p:spPr/>
        <p:txBody>
          <a:bodyPr/>
          <a:lstStyle/>
          <a:p>
            <a:fld id="{EEA58A3B-43CE-4AA0-90B5-EB47AFAFEB34}" type="slidenum">
              <a:rPr lang="zh-CN" altLang="en-US" smtClean="0"/>
              <a:pPr/>
              <a:t>20</a:t>
            </a:fld>
            <a:endParaRPr lang="zh-CN" altLang="en-US" dirty="0"/>
          </a:p>
        </p:txBody>
      </p:sp>
    </p:spTree>
    <p:extLst>
      <p:ext uri="{BB962C8B-B14F-4D97-AF65-F5344CB8AC3E}">
        <p14:creationId xmlns:p14="http://schemas.microsoft.com/office/powerpoint/2010/main" val="1805041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883018-9EB9-DD40-B6B3-4A153B0E3D93}"/>
              </a:ext>
            </a:extLst>
          </p:cNvPr>
          <p:cNvSpPr>
            <a:spLocks noGrp="1"/>
          </p:cNvSpPr>
          <p:nvPr>
            <p:ph type="title"/>
          </p:nvPr>
        </p:nvSpPr>
        <p:spPr/>
        <p:txBody>
          <a:bodyPr/>
          <a:lstStyle/>
          <a:p>
            <a:r>
              <a:rPr lang="zh-CN" altLang="en-US" dirty="0"/>
              <a:t>评分标准</a:t>
            </a:r>
          </a:p>
        </p:txBody>
      </p:sp>
      <p:sp>
        <p:nvSpPr>
          <p:cNvPr id="3" name="内容占位符 2">
            <a:extLst>
              <a:ext uri="{FF2B5EF4-FFF2-40B4-BE49-F238E27FC236}">
                <a16:creationId xmlns:a16="http://schemas.microsoft.com/office/drawing/2014/main" id="{F7E73035-7A12-CC2D-8FC5-E03DDBD44098}"/>
              </a:ext>
            </a:extLst>
          </p:cNvPr>
          <p:cNvSpPr>
            <a:spLocks noGrp="1"/>
          </p:cNvSpPr>
          <p:nvPr>
            <p:ph idx="1"/>
          </p:nvPr>
        </p:nvSpPr>
        <p:spPr>
          <a:xfrm>
            <a:off x="123432" y="764364"/>
            <a:ext cx="8897136" cy="5768411"/>
          </a:xfrm>
        </p:spPr>
        <p:txBody>
          <a:bodyPr>
            <a:normAutofit/>
          </a:bodyPr>
          <a:lstStyle/>
          <a:p>
            <a:r>
              <a:rPr lang="zh-CN" altLang="zh-CN" sz="2400" dirty="0">
                <a:solidFill>
                  <a:schemeClr val="tx1"/>
                </a:solidFill>
              </a:rPr>
              <a:t>评分参考标准如下</a:t>
            </a:r>
            <a:endParaRPr lang="en-US" altLang="zh-CN" dirty="0"/>
          </a:p>
          <a:p>
            <a:pPr lvl="1"/>
            <a:r>
              <a:rPr lang="zh-CN" altLang="zh-CN" dirty="0"/>
              <a:t>针对上述典型问题，编程实现算法，程序能够针对一种输入正常运行，给出正确结果，并提交代码及实验报告</a:t>
            </a:r>
            <a:endParaRPr lang="en-US" altLang="zh-CN" dirty="0"/>
          </a:p>
          <a:p>
            <a:pPr lvl="1"/>
            <a:r>
              <a:rPr lang="zh-CN" altLang="zh-CN" dirty="0"/>
              <a:t>算法程序能够面对多种输入和边界条件稳定运行，输出正确结果，算法性能符合预期，并且按期提交代码及实验报告</a:t>
            </a:r>
            <a:endParaRPr lang="en-US" altLang="zh-CN" dirty="0"/>
          </a:p>
          <a:p>
            <a:pPr lvl="1"/>
            <a:r>
              <a:rPr lang="zh-CN" altLang="zh-CN" dirty="0"/>
              <a:t>在满足</a:t>
            </a:r>
            <a:r>
              <a:rPr lang="en-US" altLang="zh-CN" dirty="0"/>
              <a:t>2</a:t>
            </a:r>
            <a:r>
              <a:rPr lang="zh-CN" altLang="zh-CN" dirty="0"/>
              <a:t>的前提下，能够观察对比不同规模的输入数据下，算法的运行时间和空间占用的变化，分析算法时间和空间复杂性</a:t>
            </a:r>
            <a:endParaRPr lang="en-US" altLang="zh-CN" dirty="0"/>
          </a:p>
          <a:p>
            <a:pPr lvl="1"/>
            <a:r>
              <a:rPr lang="zh-CN" altLang="zh-CN" dirty="0"/>
              <a:t>在满足</a:t>
            </a:r>
            <a:r>
              <a:rPr lang="en-US" altLang="zh-CN" dirty="0"/>
              <a:t>2</a:t>
            </a:r>
            <a:r>
              <a:rPr lang="zh-CN" altLang="zh-CN" dirty="0"/>
              <a:t>、</a:t>
            </a:r>
            <a:r>
              <a:rPr lang="en-US" altLang="zh-CN" dirty="0"/>
              <a:t>3</a:t>
            </a:r>
            <a:r>
              <a:rPr lang="zh-CN" altLang="zh-CN" dirty="0"/>
              <a:t>的前提下，提出改进算法性能的思路及方法，并付诸实现</a:t>
            </a:r>
            <a:endParaRPr lang="zh-CN" altLang="en-US" dirty="0"/>
          </a:p>
          <a:p>
            <a:endParaRPr lang="zh-CN" altLang="en-US" dirty="0"/>
          </a:p>
        </p:txBody>
      </p:sp>
      <p:sp>
        <p:nvSpPr>
          <p:cNvPr id="4" name="日期占位符 3">
            <a:extLst>
              <a:ext uri="{FF2B5EF4-FFF2-40B4-BE49-F238E27FC236}">
                <a16:creationId xmlns:a16="http://schemas.microsoft.com/office/drawing/2014/main" id="{B7C40BEF-A03E-E179-B8D2-D0594D394D38}"/>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E8D5F3DE-9B45-54B6-03FA-01D00AFCB38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F8A697C-BE44-5C9F-E619-691B041AB3B8}"/>
              </a:ext>
            </a:extLst>
          </p:cNvPr>
          <p:cNvSpPr>
            <a:spLocks noGrp="1"/>
          </p:cNvSpPr>
          <p:nvPr>
            <p:ph type="sldNum" sz="quarter" idx="12"/>
          </p:nvPr>
        </p:nvSpPr>
        <p:spPr/>
        <p:txBody>
          <a:bodyPr/>
          <a:lstStyle/>
          <a:p>
            <a:fld id="{EEA58A3B-43CE-4AA0-90B5-EB47AFAFEB34}" type="slidenum">
              <a:rPr lang="zh-CN" altLang="en-US" smtClean="0"/>
              <a:pPr/>
              <a:t>21</a:t>
            </a:fld>
            <a:endParaRPr lang="zh-CN" altLang="en-US" dirty="0"/>
          </a:p>
        </p:txBody>
      </p:sp>
    </p:spTree>
    <p:extLst>
      <p:ext uri="{BB962C8B-B14F-4D97-AF65-F5344CB8AC3E}">
        <p14:creationId xmlns:p14="http://schemas.microsoft.com/office/powerpoint/2010/main" val="8381020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79E37B-A8F3-B6CD-A326-95419B37260E}"/>
              </a:ext>
            </a:extLst>
          </p:cNvPr>
          <p:cNvSpPr>
            <a:spLocks noGrp="1"/>
          </p:cNvSpPr>
          <p:nvPr>
            <p:ph type="title"/>
          </p:nvPr>
        </p:nvSpPr>
        <p:spPr/>
        <p:txBody>
          <a:bodyPr/>
          <a:lstStyle/>
          <a:p>
            <a:r>
              <a:rPr lang="zh-CN" altLang="en-US" dirty="0"/>
              <a:t>作业提交要求</a:t>
            </a:r>
          </a:p>
        </p:txBody>
      </p:sp>
      <p:sp>
        <p:nvSpPr>
          <p:cNvPr id="3" name="内容占位符 2">
            <a:extLst>
              <a:ext uri="{FF2B5EF4-FFF2-40B4-BE49-F238E27FC236}">
                <a16:creationId xmlns:a16="http://schemas.microsoft.com/office/drawing/2014/main" id="{EB62404B-3440-CBB3-AA9A-5B86AA774F01}"/>
              </a:ext>
            </a:extLst>
          </p:cNvPr>
          <p:cNvSpPr>
            <a:spLocks noGrp="1"/>
          </p:cNvSpPr>
          <p:nvPr>
            <p:ph idx="1"/>
          </p:nvPr>
        </p:nvSpPr>
        <p:spPr>
          <a:xfrm>
            <a:off x="123432" y="764364"/>
            <a:ext cx="8897136" cy="5957111"/>
          </a:xfrm>
        </p:spPr>
        <p:txBody>
          <a:bodyPr>
            <a:normAutofit fontScale="40000" lnSpcReduction="20000"/>
          </a:bodyPr>
          <a:lstStyle/>
          <a:p>
            <a:r>
              <a:rPr lang="zh-CN" altLang="en-US" sz="6000" dirty="0"/>
              <a:t>通过电子邮件，将电子版作业文档（</a:t>
            </a:r>
            <a:r>
              <a:rPr lang="en-US" altLang="zh-CN" sz="6000" dirty="0"/>
              <a:t>pdf</a:t>
            </a:r>
            <a:r>
              <a:rPr lang="zh-CN" altLang="en-US" sz="6000" dirty="0"/>
              <a:t>格式）提交课程助教</a:t>
            </a:r>
            <a:endParaRPr lang="en-US" altLang="zh-CN" sz="6000" dirty="0"/>
          </a:p>
          <a:p>
            <a:r>
              <a:rPr lang="zh-CN" altLang="en-US" sz="6000" dirty="0"/>
              <a:t>邮件主题：算法设计与分析作业提交</a:t>
            </a:r>
            <a:r>
              <a:rPr lang="en-US" altLang="zh-CN" sz="6000" dirty="0"/>
              <a:t>(</a:t>
            </a:r>
            <a:r>
              <a:rPr lang="zh-CN" altLang="en-US" sz="6000" dirty="0"/>
              <a:t>第</a:t>
            </a:r>
            <a:r>
              <a:rPr lang="en-US" altLang="zh-CN" sz="6000" dirty="0"/>
              <a:t>xx</a:t>
            </a:r>
            <a:r>
              <a:rPr lang="zh-CN" altLang="en-US" sz="6000" dirty="0"/>
              <a:t>章</a:t>
            </a:r>
            <a:r>
              <a:rPr lang="en-US" altLang="zh-CN" sz="6000" dirty="0"/>
              <a:t>)-</a:t>
            </a:r>
            <a:r>
              <a:rPr lang="zh-CN" altLang="en-US" sz="6000" dirty="0"/>
              <a:t>班级</a:t>
            </a:r>
            <a:r>
              <a:rPr lang="en-US" altLang="zh-CN" sz="6000" dirty="0"/>
              <a:t>-</a:t>
            </a:r>
            <a:r>
              <a:rPr lang="zh-CN" altLang="en-US" sz="6000" dirty="0"/>
              <a:t>姓名</a:t>
            </a:r>
            <a:endParaRPr lang="en-US" altLang="zh-CN" sz="6000" dirty="0"/>
          </a:p>
          <a:p>
            <a:r>
              <a:rPr lang="zh-CN" altLang="en-US" sz="6000" dirty="0"/>
              <a:t>文档名称：</a:t>
            </a:r>
          </a:p>
          <a:p>
            <a:pPr>
              <a:lnSpc>
                <a:spcPct val="90000"/>
              </a:lnSpc>
              <a:buNone/>
              <a:defRPr/>
            </a:pPr>
            <a:r>
              <a:rPr lang="zh-CN" altLang="en-US" sz="6000" dirty="0"/>
              <a:t>     班号</a:t>
            </a:r>
            <a:r>
              <a:rPr lang="en-US" altLang="zh-CN" sz="6000" dirty="0"/>
              <a:t>_</a:t>
            </a:r>
            <a:r>
              <a:rPr lang="zh-CN" altLang="en-US" sz="6000" dirty="0"/>
              <a:t>学号</a:t>
            </a:r>
            <a:r>
              <a:rPr lang="en-US" altLang="zh-CN" sz="6000" dirty="0"/>
              <a:t>_</a:t>
            </a:r>
            <a:r>
              <a:rPr lang="zh-CN" altLang="en-US" sz="6000" dirty="0"/>
              <a:t>姓名</a:t>
            </a:r>
            <a:r>
              <a:rPr lang="en-US" altLang="zh-CN" sz="6000" dirty="0"/>
              <a:t>_</a:t>
            </a:r>
            <a:r>
              <a:rPr lang="zh-CN" altLang="en-US" sz="6000" dirty="0"/>
              <a:t>算法设计与分析</a:t>
            </a:r>
            <a:r>
              <a:rPr lang="en-US" altLang="zh-CN" sz="6000" dirty="0"/>
              <a:t>_</a:t>
            </a:r>
            <a:r>
              <a:rPr lang="zh-CN" altLang="en-US" sz="6000" dirty="0"/>
              <a:t>第</a:t>
            </a:r>
            <a:r>
              <a:rPr lang="en-US" altLang="zh-CN" sz="6000" dirty="0"/>
              <a:t>xx</a:t>
            </a:r>
            <a:r>
              <a:rPr lang="zh-CN" altLang="en-US" sz="6000" dirty="0"/>
              <a:t>章</a:t>
            </a:r>
          </a:p>
          <a:p>
            <a:r>
              <a:rPr lang="zh-CN" altLang="en-US" sz="6000" dirty="0"/>
              <a:t>作业文档内容包括</a:t>
            </a:r>
            <a:endParaRPr lang="en-US" altLang="zh-CN" sz="6000" dirty="0"/>
          </a:p>
          <a:p>
            <a:pPr lvl="1"/>
            <a:r>
              <a:rPr lang="zh-CN" altLang="en-US" sz="6000" dirty="0"/>
              <a:t>源程序代码，运行结果</a:t>
            </a:r>
            <a:endParaRPr lang="en-US" altLang="zh-CN" sz="6000" dirty="0"/>
          </a:p>
          <a:p>
            <a:pPr>
              <a:defRPr/>
            </a:pPr>
            <a:r>
              <a:rPr lang="zh-CN" altLang="en-US" sz="6000" dirty="0"/>
              <a:t>注意事项</a:t>
            </a:r>
            <a:endParaRPr lang="en-US" altLang="zh-CN" sz="6000" dirty="0"/>
          </a:p>
          <a:p>
            <a:pPr lvl="1">
              <a:defRPr/>
            </a:pPr>
            <a:r>
              <a:rPr lang="zh-CN" altLang="en-US" sz="6000" dirty="0"/>
              <a:t>各章作业布置</a:t>
            </a:r>
            <a:r>
              <a:rPr lang="zh-CN" altLang="en-US" sz="6000"/>
              <a:t>后，三周</a:t>
            </a:r>
            <a:r>
              <a:rPr lang="zh-CN" altLang="en-US" sz="6000" dirty="0"/>
              <a:t>内提交</a:t>
            </a:r>
            <a:endParaRPr lang="en-US" altLang="zh-CN" sz="6000" dirty="0"/>
          </a:p>
          <a:p>
            <a:pPr lvl="1">
              <a:defRPr/>
            </a:pPr>
            <a:r>
              <a:rPr lang="zh-CN" altLang="en-US" sz="6000" dirty="0">
                <a:solidFill>
                  <a:srgbClr val="FF0000"/>
                </a:solidFill>
              </a:rPr>
              <a:t>不要拖到期末各章作业一起提交</a:t>
            </a:r>
            <a:endParaRPr lang="en-US" altLang="zh-CN" sz="6000" dirty="0">
              <a:solidFill>
                <a:srgbClr val="FF0000"/>
              </a:solidFill>
            </a:endParaRPr>
          </a:p>
          <a:p>
            <a:pPr algn="l">
              <a:lnSpc>
                <a:spcPct val="145000"/>
              </a:lnSpc>
              <a:spcBef>
                <a:spcPts val="600"/>
              </a:spcBef>
              <a:defRPr/>
            </a:pPr>
            <a:r>
              <a:rPr lang="zh-CN" altLang="en-US" sz="6000" dirty="0"/>
              <a:t>研究生助教邮件地址</a:t>
            </a:r>
            <a:endParaRPr lang="en-US" altLang="zh-CN" sz="6000" dirty="0"/>
          </a:p>
          <a:p>
            <a:pPr lvl="1">
              <a:lnSpc>
                <a:spcPct val="145000"/>
              </a:lnSpc>
              <a:spcBef>
                <a:spcPts val="600"/>
              </a:spcBef>
              <a:defRPr/>
            </a:pPr>
            <a:r>
              <a:rPr lang="en-US" altLang="zh-CN" sz="6000" dirty="0"/>
              <a:t>301-304</a:t>
            </a:r>
            <a:r>
              <a:rPr lang="zh-CN" altLang="en-US" sz="6000" dirty="0"/>
              <a:t>班，张照鑫，</a:t>
            </a:r>
            <a:r>
              <a:rPr lang="en-US" altLang="zh-CN" sz="6000" dirty="0"/>
              <a:t>zhangzx@bupt.edu.cn</a:t>
            </a:r>
          </a:p>
          <a:p>
            <a:pPr lvl="1">
              <a:lnSpc>
                <a:spcPct val="145000"/>
              </a:lnSpc>
              <a:spcBef>
                <a:spcPts val="600"/>
              </a:spcBef>
              <a:defRPr/>
            </a:pPr>
            <a:r>
              <a:rPr lang="en-US" altLang="zh-CN" sz="6000" dirty="0"/>
              <a:t>305-307</a:t>
            </a:r>
            <a:r>
              <a:rPr lang="zh-CN" altLang="en-US" sz="6000" dirty="0"/>
              <a:t>班，崔文博，</a:t>
            </a:r>
            <a:r>
              <a:rPr lang="en-US" altLang="zh-CN" sz="6000" dirty="0"/>
              <a:t>jairui@bupt.edu.cn</a:t>
            </a:r>
          </a:p>
          <a:p>
            <a:pPr marL="0" indent="0">
              <a:buNone/>
            </a:pPr>
            <a:endParaRPr lang="en-US" altLang="zh-CN" dirty="0"/>
          </a:p>
        </p:txBody>
      </p:sp>
      <p:sp>
        <p:nvSpPr>
          <p:cNvPr id="4" name="日期占位符 3">
            <a:extLst>
              <a:ext uri="{FF2B5EF4-FFF2-40B4-BE49-F238E27FC236}">
                <a16:creationId xmlns:a16="http://schemas.microsoft.com/office/drawing/2014/main" id="{E626C8F9-C8F2-CC0B-129E-9AB713FACBFF}"/>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A30952C2-F895-8CD0-7ABB-BB81811781F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DD9D147-33BB-44B6-28BC-960E85837567}"/>
              </a:ext>
            </a:extLst>
          </p:cNvPr>
          <p:cNvSpPr>
            <a:spLocks noGrp="1"/>
          </p:cNvSpPr>
          <p:nvPr>
            <p:ph type="sldNum" sz="quarter" idx="12"/>
          </p:nvPr>
        </p:nvSpPr>
        <p:spPr/>
        <p:txBody>
          <a:bodyPr/>
          <a:lstStyle/>
          <a:p>
            <a:fld id="{EEA58A3B-43CE-4AA0-90B5-EB47AFAFEB34}" type="slidenum">
              <a:rPr lang="zh-CN" altLang="en-US" smtClean="0"/>
              <a:pPr/>
              <a:t>22</a:t>
            </a:fld>
            <a:endParaRPr lang="zh-CN" altLang="en-US" dirty="0"/>
          </a:p>
        </p:txBody>
      </p:sp>
    </p:spTree>
    <p:extLst>
      <p:ext uri="{BB962C8B-B14F-4D97-AF65-F5344CB8AC3E}">
        <p14:creationId xmlns:p14="http://schemas.microsoft.com/office/powerpoint/2010/main" val="32257573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5">
            <a:extLst>
              <a:ext uri="{FF2B5EF4-FFF2-40B4-BE49-F238E27FC236}">
                <a16:creationId xmlns:a16="http://schemas.microsoft.com/office/drawing/2014/main" id="{98746703-41BB-D54C-8DA4-D89C98D52161}"/>
              </a:ext>
            </a:extLst>
          </p:cNvPr>
          <p:cNvPicPr>
            <a:picLocks noChangeAspect="1" noChangeArrowheads="1"/>
          </p:cNvPicPr>
          <p:nvPr/>
        </p:nvPicPr>
        <p:blipFill>
          <a:blip r:embed="rId2">
            <a:alphaModFix amt="85000"/>
            <a:extLst>
              <a:ext uri="{28A0092B-C50C-407E-A947-70E740481C1C}">
                <a14:useLocalDpi xmlns:a14="http://schemas.microsoft.com/office/drawing/2010/main" val="0"/>
              </a:ext>
            </a:extLst>
          </a:blip>
          <a:srcRect/>
          <a:stretch>
            <a:fillRect/>
          </a:stretch>
        </p:blipFill>
        <p:spPr bwMode="auto">
          <a:xfrm>
            <a:off x="355358" y="1610436"/>
            <a:ext cx="5610225" cy="2807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a:extLst>
              <a:ext uri="{FF2B5EF4-FFF2-40B4-BE49-F238E27FC236}">
                <a16:creationId xmlns:a16="http://schemas.microsoft.com/office/drawing/2014/main" id="{C6FEEC7E-2984-A246-B26B-781E3D2B4529}"/>
              </a:ext>
            </a:extLst>
          </p:cNvPr>
          <p:cNvSpPr>
            <a:spLocks noGrp="1"/>
          </p:cNvSpPr>
          <p:nvPr>
            <p:ph type="title"/>
          </p:nvPr>
        </p:nvSpPr>
        <p:spPr>
          <a:xfrm>
            <a:off x="464227" y="1958153"/>
            <a:ext cx="4632350" cy="2112060"/>
          </a:xfrm>
        </p:spPr>
        <p:txBody>
          <a:bodyPr>
            <a:normAutofit/>
          </a:bodyPr>
          <a:lstStyle/>
          <a:p>
            <a:r>
              <a:rPr kumimoji="1" lang="en-US" altLang="zh-CN" dirty="0">
                <a:latin typeface="+mn-lt"/>
              </a:rPr>
              <a:t>Thanks  for your attention</a:t>
            </a:r>
            <a:br>
              <a:rPr lang="en-US" altLang="zh-CN" dirty="0">
                <a:solidFill>
                  <a:schemeClr val="tx2"/>
                </a:solidFill>
                <a:latin typeface="+mn-lt"/>
              </a:rPr>
            </a:br>
            <a:endParaRPr kumimoji="1" lang="zh-CN" altLang="en-US" dirty="0">
              <a:latin typeface="+mn-lt"/>
            </a:endParaRPr>
          </a:p>
        </p:txBody>
      </p:sp>
      <p:sp>
        <p:nvSpPr>
          <p:cNvPr id="5" name="Subtitle 6">
            <a:extLst>
              <a:ext uri="{FF2B5EF4-FFF2-40B4-BE49-F238E27FC236}">
                <a16:creationId xmlns:a16="http://schemas.microsoft.com/office/drawing/2014/main" id="{47DFAE61-BAAF-2444-AA2E-4094E5848053}"/>
              </a:ext>
            </a:extLst>
          </p:cNvPr>
          <p:cNvSpPr txBox="1">
            <a:spLocks/>
          </p:cNvSpPr>
          <p:nvPr/>
        </p:nvSpPr>
        <p:spPr>
          <a:xfrm>
            <a:off x="6260897" y="1958152"/>
            <a:ext cx="2412936" cy="368336"/>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261"/>
              </a:lnSpc>
              <a:spcBef>
                <a:spcPts val="0"/>
              </a:spcBef>
            </a:pPr>
            <a:r>
              <a:rPr kumimoji="1" lang="zh-CN" altLang="en-US" sz="975" dirty="0">
                <a:solidFill>
                  <a:schemeClr val="tx1">
                    <a:lumMod val="85000"/>
                    <a:lumOff val="15000"/>
                  </a:schemeClr>
                </a:solidFill>
                <a:latin typeface="Microsoft YaHei" charset="-122"/>
                <a:ea typeface="Microsoft YaHei" charset="-122"/>
                <a:cs typeface="Microsoft YaHei" charset="-122"/>
              </a:rPr>
              <a:t>把数字世界带入每个人、每个家庭、</a:t>
            </a:r>
            <a:br>
              <a:rPr kumimoji="1" lang="en-US" altLang="zh-CN" sz="975" dirty="0">
                <a:solidFill>
                  <a:schemeClr val="tx1">
                    <a:lumMod val="85000"/>
                    <a:lumOff val="15000"/>
                  </a:schemeClr>
                </a:solidFill>
                <a:latin typeface="Microsoft YaHei" charset="-122"/>
                <a:ea typeface="Microsoft YaHei" charset="-122"/>
                <a:cs typeface="Microsoft YaHei" charset="-122"/>
              </a:rPr>
            </a:br>
            <a:r>
              <a:rPr kumimoji="1" lang="zh-CN" altLang="en-US" sz="975" dirty="0">
                <a:solidFill>
                  <a:schemeClr val="tx1">
                    <a:lumMod val="85000"/>
                    <a:lumOff val="15000"/>
                  </a:schemeClr>
                </a:solidFill>
                <a:latin typeface="Microsoft YaHei" charset="-122"/>
                <a:ea typeface="Microsoft YaHei" charset="-122"/>
                <a:cs typeface="Microsoft YaHei" charset="-122"/>
              </a:rPr>
              <a:t>每个组织，构建万物互联的智能世界。</a:t>
            </a:r>
          </a:p>
        </p:txBody>
      </p:sp>
      <p:sp>
        <p:nvSpPr>
          <p:cNvPr id="6" name="Subtitle 6">
            <a:extLst>
              <a:ext uri="{FF2B5EF4-FFF2-40B4-BE49-F238E27FC236}">
                <a16:creationId xmlns:a16="http://schemas.microsoft.com/office/drawing/2014/main" id="{E43EE5F8-23F4-2D4F-87C9-31B442C38B95}"/>
              </a:ext>
            </a:extLst>
          </p:cNvPr>
          <p:cNvSpPr txBox="1">
            <a:spLocks/>
          </p:cNvSpPr>
          <p:nvPr/>
        </p:nvSpPr>
        <p:spPr>
          <a:xfrm>
            <a:off x="6250698" y="2313859"/>
            <a:ext cx="2415803" cy="437106"/>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chemeClr val="tx1"/>
                </a:solidFill>
                <a:latin typeface="Microsoft YaHei" panose="020B0503020204020204" pitchFamily="34" charset="-122"/>
                <a:ea typeface="Microsoft YaHei" panose="020B0503020204020204" pitchFamily="34" charset="-122"/>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ts val="971"/>
              </a:lnSpc>
            </a:pPr>
            <a:r>
              <a:rPr kumimoji="1" lang="en-US" altLang="zh-CN" sz="900" dirty="0">
                <a:solidFill>
                  <a:schemeClr val="tx1">
                    <a:lumMod val="85000"/>
                    <a:lumOff val="15000"/>
                  </a:schemeClr>
                </a:solidFill>
                <a:latin typeface="+mn-lt"/>
                <a:cs typeface="Arial" panose="020B0604020202020204" pitchFamily="34" charset="0"/>
              </a:rPr>
              <a:t>Bring digital to every person, home and </a:t>
            </a:r>
            <a:br>
              <a:rPr kumimoji="1" lang="en-US" altLang="zh-CN" sz="900" dirty="0">
                <a:solidFill>
                  <a:schemeClr val="tx1">
                    <a:lumMod val="85000"/>
                    <a:lumOff val="15000"/>
                  </a:schemeClr>
                </a:solidFill>
                <a:latin typeface="+mn-lt"/>
                <a:cs typeface="Arial" panose="020B0604020202020204" pitchFamily="34" charset="0"/>
              </a:rPr>
            </a:br>
            <a:r>
              <a:rPr kumimoji="1" lang="en-US" altLang="zh-CN" sz="900" dirty="0">
                <a:solidFill>
                  <a:schemeClr val="tx1">
                    <a:lumMod val="85000"/>
                    <a:lumOff val="15000"/>
                  </a:schemeClr>
                </a:solidFill>
                <a:latin typeface="+mn-lt"/>
                <a:cs typeface="Arial" panose="020B0604020202020204" pitchFamily="34" charset="0"/>
              </a:rPr>
              <a:t>organization for a fully connected, </a:t>
            </a:r>
            <a:br>
              <a:rPr kumimoji="1" lang="en-US" altLang="zh-CN" sz="900" dirty="0">
                <a:solidFill>
                  <a:schemeClr val="tx1">
                    <a:lumMod val="85000"/>
                    <a:lumOff val="15000"/>
                  </a:schemeClr>
                </a:solidFill>
                <a:latin typeface="+mn-lt"/>
                <a:cs typeface="Arial" panose="020B0604020202020204" pitchFamily="34" charset="0"/>
              </a:rPr>
            </a:br>
            <a:r>
              <a:rPr kumimoji="1" lang="en-US" altLang="zh-CN" sz="900" dirty="0">
                <a:solidFill>
                  <a:schemeClr val="tx1">
                    <a:lumMod val="85000"/>
                    <a:lumOff val="15000"/>
                  </a:schemeClr>
                </a:solidFill>
                <a:latin typeface="+mn-lt"/>
                <a:cs typeface="Arial" panose="020B0604020202020204" pitchFamily="34" charset="0"/>
              </a:rPr>
              <a:t>intelligent world.</a:t>
            </a:r>
            <a:endParaRPr kumimoji="1" lang="zh-CN" altLang="en-US" sz="900" dirty="0">
              <a:solidFill>
                <a:schemeClr val="tx1">
                  <a:lumMod val="85000"/>
                  <a:lumOff val="15000"/>
                </a:schemeClr>
              </a:solidFill>
              <a:latin typeface="+mn-lt"/>
              <a:ea typeface="Microsoft YaHei" charset="-122"/>
              <a:cs typeface="Microsoft YaHei" charset="-122"/>
            </a:endParaRPr>
          </a:p>
        </p:txBody>
      </p:sp>
    </p:spTree>
    <p:extLst>
      <p:ext uri="{BB962C8B-B14F-4D97-AF65-F5344CB8AC3E}">
        <p14:creationId xmlns:p14="http://schemas.microsoft.com/office/powerpoint/2010/main" val="1980937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FCF49E-9DD2-4FC0-885F-717BA6E4088F}"/>
              </a:ext>
            </a:extLst>
          </p:cNvPr>
          <p:cNvSpPr>
            <a:spLocks noGrp="1"/>
          </p:cNvSpPr>
          <p:nvPr>
            <p:ph type="title"/>
          </p:nvPr>
        </p:nvSpPr>
        <p:spPr>
          <a:xfrm>
            <a:off x="581516" y="97470"/>
            <a:ext cx="7886700" cy="619760"/>
          </a:xfrm>
        </p:spPr>
        <p:txBody>
          <a:bodyPr>
            <a:normAutofit/>
          </a:bodyPr>
          <a:lstStyle/>
          <a:p>
            <a:r>
              <a:rPr lang="zh-CN" altLang="en-US" dirty="0"/>
              <a:t>作业</a:t>
            </a:r>
            <a:r>
              <a:rPr lang="en-US" altLang="zh-CN" dirty="0"/>
              <a:t>1 </a:t>
            </a:r>
            <a:r>
              <a:rPr lang="zh-CN" altLang="en-US" dirty="0"/>
              <a:t>哈夫曼编码</a:t>
            </a:r>
          </a:p>
        </p:txBody>
      </p:sp>
      <p:sp>
        <p:nvSpPr>
          <p:cNvPr id="3" name="内容占位符 2">
            <a:extLst>
              <a:ext uri="{FF2B5EF4-FFF2-40B4-BE49-F238E27FC236}">
                <a16:creationId xmlns:a16="http://schemas.microsoft.com/office/drawing/2014/main" id="{65DD3E45-B0AF-4EB0-815B-E0A49C103D58}"/>
              </a:ext>
            </a:extLst>
          </p:cNvPr>
          <p:cNvSpPr>
            <a:spLocks noGrp="1"/>
          </p:cNvSpPr>
          <p:nvPr>
            <p:ph idx="1"/>
          </p:nvPr>
        </p:nvSpPr>
        <p:spPr>
          <a:xfrm>
            <a:off x="123432" y="717230"/>
            <a:ext cx="8857910" cy="5278969"/>
          </a:xfrm>
        </p:spPr>
        <p:txBody>
          <a:bodyPr>
            <a:normAutofit/>
          </a:bodyPr>
          <a:lstStyle/>
          <a:p>
            <a:r>
              <a:rPr lang="zh-CN" altLang="en-US" dirty="0"/>
              <a:t>针对 “附件</a:t>
            </a:r>
            <a:r>
              <a:rPr lang="en-US" altLang="zh-CN" dirty="0"/>
              <a:t>2.</a:t>
            </a:r>
            <a:r>
              <a:rPr lang="zh-CN" altLang="en-US" dirty="0"/>
              <a:t>哈夫曼编码输入文本</a:t>
            </a:r>
            <a:r>
              <a:rPr lang="en-US" altLang="zh-CN" dirty="0"/>
              <a:t>-23</a:t>
            </a:r>
            <a:r>
              <a:rPr lang="zh-CN" altLang="en-US" dirty="0"/>
              <a:t>”给出的文本信息，构造哈夫曼编码</a:t>
            </a:r>
            <a:endParaRPr lang="en-US" altLang="zh-CN" dirty="0"/>
          </a:p>
          <a:p>
            <a:r>
              <a:rPr lang="zh-CN" altLang="en-US" sz="2400" dirty="0"/>
              <a:t>方案</a:t>
            </a:r>
            <a:r>
              <a:rPr lang="en-US" altLang="zh-CN" sz="2400" dirty="0"/>
              <a:t>1</a:t>
            </a:r>
            <a:r>
              <a:rPr lang="zh-CN" altLang="en-US" sz="2400" dirty="0"/>
              <a:t>：将文本中的</a:t>
            </a:r>
            <a:r>
              <a:rPr lang="zh-CN" altLang="en-US" sz="2400" dirty="0">
                <a:solidFill>
                  <a:srgbClr val="FF3300"/>
                </a:solidFill>
              </a:rPr>
              <a:t>数字</a:t>
            </a:r>
            <a:r>
              <a:rPr lang="en-US" altLang="zh-CN" sz="2400" dirty="0">
                <a:solidFill>
                  <a:srgbClr val="FF3300"/>
                </a:solidFill>
              </a:rPr>
              <a:t>0-9</a:t>
            </a:r>
            <a:r>
              <a:rPr lang="zh-CN" altLang="en-US" sz="2400" dirty="0">
                <a:solidFill>
                  <a:srgbClr val="FF3300"/>
                </a:solidFill>
              </a:rPr>
              <a:t>、空格、标点符号、换行等控制符</a:t>
            </a:r>
            <a:r>
              <a:rPr lang="zh-CN" altLang="en-US" sz="2400" dirty="0"/>
              <a:t>用“</a:t>
            </a:r>
            <a:r>
              <a:rPr lang="en-US" altLang="zh-CN" sz="2400" dirty="0"/>
              <a:t>#</a:t>
            </a:r>
            <a:r>
              <a:rPr lang="zh-CN" altLang="en-US" sz="2400" dirty="0"/>
              <a:t>”替换，英文字母不区分大小写</a:t>
            </a:r>
            <a:endParaRPr lang="en-US" altLang="zh-CN" dirty="0"/>
          </a:p>
          <a:p>
            <a:pPr lvl="1"/>
            <a:r>
              <a:rPr lang="zh-CN" altLang="en-US" dirty="0"/>
              <a:t>统计</a:t>
            </a:r>
            <a:r>
              <a:rPr lang="en-US" altLang="zh-CN" dirty="0"/>
              <a:t>26</a:t>
            </a:r>
            <a:r>
              <a:rPr lang="zh-CN" altLang="en-US" dirty="0"/>
              <a:t>个英文字母及</a:t>
            </a:r>
            <a:r>
              <a:rPr lang="en-US" altLang="zh-CN" dirty="0"/>
              <a:t>#</a:t>
            </a:r>
            <a:r>
              <a:rPr lang="zh-CN" altLang="en-US" dirty="0"/>
              <a:t>出现的频率</a:t>
            </a:r>
            <a:endParaRPr lang="en-US" altLang="zh-CN" dirty="0"/>
          </a:p>
          <a:p>
            <a:pPr lvl="1"/>
            <a:r>
              <a:rPr lang="zh-CN" altLang="en-US" sz="2400" dirty="0"/>
              <a:t>对</a:t>
            </a:r>
            <a:r>
              <a:rPr lang="en-US" altLang="zh-CN" sz="2400" dirty="0"/>
              <a:t>{a, b, </a:t>
            </a:r>
            <a:r>
              <a:rPr lang="en-US" altLang="zh-CN" sz="2400" dirty="0" err="1"/>
              <a:t>c,..,x</a:t>
            </a:r>
            <a:r>
              <a:rPr lang="en-US" altLang="zh-CN" sz="2400" dirty="0"/>
              <a:t>, y, z, #}</a:t>
            </a:r>
            <a:r>
              <a:rPr lang="zh-CN" altLang="en-US" sz="2400" dirty="0"/>
              <a:t>，设计哈夫曼编码</a:t>
            </a:r>
            <a:endParaRPr lang="en-US" altLang="zh-CN" sz="2400" dirty="0"/>
          </a:p>
          <a:p>
            <a:pPr lvl="1"/>
            <a:r>
              <a:rPr lang="zh-CN" altLang="en-US" sz="2400" dirty="0"/>
              <a:t>按照哈夫曼编码，对输入文本重新编码</a:t>
            </a:r>
            <a:endParaRPr lang="en-US" altLang="zh-CN" sz="2400" dirty="0"/>
          </a:p>
          <a:p>
            <a:pPr lvl="1"/>
            <a:r>
              <a:rPr lang="zh-CN" altLang="en-US" dirty="0"/>
              <a:t>统计</a:t>
            </a:r>
            <a:r>
              <a:rPr lang="zh-CN" altLang="en-US" sz="2400" dirty="0"/>
              <a:t>采用哈夫曼编码，输入文本需要的存储比特数，并与定长编码方式需要的存储比特数进行比较</a:t>
            </a:r>
            <a:endParaRPr lang="en-US" altLang="zh-CN" sz="2400" dirty="0"/>
          </a:p>
          <a:p>
            <a:endParaRPr lang="en-US" altLang="zh-CN" dirty="0"/>
          </a:p>
        </p:txBody>
      </p:sp>
      <p:sp>
        <p:nvSpPr>
          <p:cNvPr id="4" name="日期占位符 3">
            <a:extLst>
              <a:ext uri="{FF2B5EF4-FFF2-40B4-BE49-F238E27FC236}">
                <a16:creationId xmlns:a16="http://schemas.microsoft.com/office/drawing/2014/main" id="{35149A13-6DCA-4F52-985D-F56FC1F67BD6}"/>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500951A9-4209-4B66-B959-80123EF1AC0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B950D4F-B8D0-42CA-8A83-8ADD2F8901CD}"/>
              </a:ext>
            </a:extLst>
          </p:cNvPr>
          <p:cNvSpPr>
            <a:spLocks noGrp="1"/>
          </p:cNvSpPr>
          <p:nvPr>
            <p:ph type="sldNum" sz="quarter" idx="12"/>
          </p:nvPr>
        </p:nvSpPr>
        <p:spPr/>
        <p:txBody>
          <a:bodyPr/>
          <a:lstStyle/>
          <a:p>
            <a:fld id="{EEA58A3B-43CE-4AA0-90B5-EB47AFAFEB34}" type="slidenum">
              <a:rPr lang="zh-CN" altLang="en-US" smtClean="0"/>
              <a:pPr/>
              <a:t>3</a:t>
            </a:fld>
            <a:endParaRPr lang="zh-CN" altLang="en-US" dirty="0"/>
          </a:p>
        </p:txBody>
      </p:sp>
      <p:graphicFrame>
        <p:nvGraphicFramePr>
          <p:cNvPr id="7" name="对象 6">
            <a:extLst>
              <a:ext uri="{FF2B5EF4-FFF2-40B4-BE49-F238E27FC236}">
                <a16:creationId xmlns:a16="http://schemas.microsoft.com/office/drawing/2014/main" id="{F0E39150-A415-F42C-1E1E-76F8919F0D7C}"/>
              </a:ext>
            </a:extLst>
          </p:cNvPr>
          <p:cNvGraphicFramePr>
            <a:graphicFrameLocks noChangeAspect="1"/>
          </p:cNvGraphicFramePr>
          <p:nvPr>
            <p:extLst>
              <p:ext uri="{D42A27DB-BD31-4B8C-83A1-F6EECF244321}">
                <p14:modId xmlns:p14="http://schemas.microsoft.com/office/powerpoint/2010/main" val="3612809373"/>
              </p:ext>
            </p:extLst>
          </p:nvPr>
        </p:nvGraphicFramePr>
        <p:xfrm>
          <a:off x="4078995" y="4968117"/>
          <a:ext cx="4996093" cy="1193953"/>
        </p:xfrm>
        <a:graphic>
          <a:graphicData uri="http://schemas.openxmlformats.org/presentationml/2006/ole">
            <mc:AlternateContent xmlns:mc="http://schemas.openxmlformats.org/markup-compatibility/2006">
              <mc:Choice xmlns:v="urn:schemas-microsoft-com:vml" Requires="v">
                <p:oleObj name="包装程序外壳对象" showAsIcon="1" r:id="rId2" imgW="1799640" imgH="430920" progId="Package">
                  <p:embed/>
                </p:oleObj>
              </mc:Choice>
              <mc:Fallback>
                <p:oleObj name="包装程序外壳对象" showAsIcon="1" r:id="rId2" imgW="1799640" imgH="430920" progId="Package">
                  <p:embed/>
                  <p:pic>
                    <p:nvPicPr>
                      <p:cNvPr id="7" name="对象 6">
                        <a:extLst>
                          <a:ext uri="{FF2B5EF4-FFF2-40B4-BE49-F238E27FC236}">
                            <a16:creationId xmlns:a16="http://schemas.microsoft.com/office/drawing/2014/main" id="{1DEF1B3F-FF30-4FF9-2C1E-3401A544828F}"/>
                          </a:ext>
                        </a:extLst>
                      </p:cNvPr>
                      <p:cNvPicPr/>
                      <p:nvPr/>
                    </p:nvPicPr>
                    <p:blipFill>
                      <a:blip r:embed="rId3"/>
                      <a:stretch>
                        <a:fillRect/>
                      </a:stretch>
                    </p:blipFill>
                    <p:spPr>
                      <a:xfrm>
                        <a:off x="4078995" y="4968117"/>
                        <a:ext cx="4996093" cy="1193953"/>
                      </a:xfrm>
                      <a:prstGeom prst="rect">
                        <a:avLst/>
                      </a:prstGeom>
                    </p:spPr>
                  </p:pic>
                </p:oleObj>
              </mc:Fallback>
            </mc:AlternateContent>
          </a:graphicData>
        </a:graphic>
      </p:graphicFrame>
    </p:spTree>
    <p:extLst>
      <p:ext uri="{BB962C8B-B14F-4D97-AF65-F5344CB8AC3E}">
        <p14:creationId xmlns:p14="http://schemas.microsoft.com/office/powerpoint/2010/main" val="1900665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4692F6-41FE-0853-35DE-CD5C1A41C13C}"/>
              </a:ext>
            </a:extLst>
          </p:cNvPr>
          <p:cNvSpPr>
            <a:spLocks noGrp="1"/>
          </p:cNvSpPr>
          <p:nvPr>
            <p:ph type="title"/>
          </p:nvPr>
        </p:nvSpPr>
        <p:spPr/>
        <p:txBody>
          <a:bodyPr/>
          <a:lstStyle/>
          <a:p>
            <a:pPr algn="l"/>
            <a:r>
              <a:rPr lang="zh-CN" altLang="en-US" dirty="0"/>
              <a:t>作业</a:t>
            </a:r>
            <a:r>
              <a:rPr lang="en-US" altLang="zh-CN" dirty="0"/>
              <a:t>1 </a:t>
            </a:r>
            <a:r>
              <a:rPr lang="zh-CN" altLang="en-US" dirty="0"/>
              <a:t>哈夫曼编码</a:t>
            </a:r>
          </a:p>
        </p:txBody>
      </p:sp>
      <p:sp>
        <p:nvSpPr>
          <p:cNvPr id="3" name="内容占位符 2">
            <a:extLst>
              <a:ext uri="{FF2B5EF4-FFF2-40B4-BE49-F238E27FC236}">
                <a16:creationId xmlns:a16="http://schemas.microsoft.com/office/drawing/2014/main" id="{60E1E8E9-BE20-BB4D-149A-738490CC7B4D}"/>
              </a:ext>
            </a:extLst>
          </p:cNvPr>
          <p:cNvSpPr>
            <a:spLocks noGrp="1"/>
          </p:cNvSpPr>
          <p:nvPr>
            <p:ph idx="1"/>
          </p:nvPr>
        </p:nvSpPr>
        <p:spPr/>
        <p:txBody>
          <a:bodyPr>
            <a:normAutofit/>
          </a:bodyPr>
          <a:lstStyle/>
          <a:p>
            <a:r>
              <a:rPr lang="zh-CN" altLang="en-US" sz="2400" dirty="0"/>
              <a:t>方案</a:t>
            </a:r>
            <a:r>
              <a:rPr lang="en-US" altLang="zh-CN" sz="2400" dirty="0"/>
              <a:t>2</a:t>
            </a:r>
            <a:r>
              <a:rPr lang="zh-CN" altLang="en-US" sz="2400" dirty="0"/>
              <a:t>：文本中的</a:t>
            </a:r>
            <a:r>
              <a:rPr lang="zh-CN" altLang="en-US" sz="2400" dirty="0">
                <a:solidFill>
                  <a:srgbClr val="FF3300"/>
                </a:solidFill>
              </a:rPr>
              <a:t>数字</a:t>
            </a:r>
            <a:r>
              <a:rPr lang="en-US" altLang="zh-CN" sz="2400" dirty="0">
                <a:solidFill>
                  <a:srgbClr val="FF3300"/>
                </a:solidFill>
              </a:rPr>
              <a:t>0-9</a:t>
            </a:r>
            <a:r>
              <a:rPr lang="zh-CN" altLang="en-US" sz="2400" dirty="0">
                <a:solidFill>
                  <a:srgbClr val="FF3300"/>
                </a:solidFill>
              </a:rPr>
              <a:t>、空格、标点符号、控制符参与编码</a:t>
            </a:r>
            <a:r>
              <a:rPr lang="zh-CN" altLang="en-US" sz="2400" dirty="0"/>
              <a:t>，英文字母区分大小写</a:t>
            </a:r>
            <a:endParaRPr lang="en-US" altLang="zh-CN" dirty="0">
              <a:solidFill>
                <a:srgbClr val="FF3300"/>
              </a:solidFill>
            </a:endParaRPr>
          </a:p>
          <a:p>
            <a:pPr lvl="1"/>
            <a:r>
              <a:rPr lang="zh-CN" altLang="en-US" dirty="0"/>
              <a:t>统计</a:t>
            </a:r>
            <a:r>
              <a:rPr lang="en-US" altLang="zh-CN" dirty="0"/>
              <a:t>26</a:t>
            </a:r>
            <a:r>
              <a:rPr lang="zh-CN" altLang="en-US" dirty="0"/>
              <a:t>个英文字母、数字</a:t>
            </a:r>
            <a:r>
              <a:rPr lang="en-US" altLang="zh-CN" dirty="0"/>
              <a:t>0-9</a:t>
            </a:r>
            <a:r>
              <a:rPr lang="zh-CN" altLang="en-US" dirty="0"/>
              <a:t>、空格、标点符号、控制符的出现的频率</a:t>
            </a:r>
            <a:endParaRPr lang="en-US" altLang="zh-CN" dirty="0"/>
          </a:p>
          <a:p>
            <a:pPr lvl="1"/>
            <a:r>
              <a:rPr lang="zh-CN" altLang="en-US" sz="2400" dirty="0"/>
              <a:t>对</a:t>
            </a:r>
            <a:r>
              <a:rPr lang="en-US" altLang="zh-CN" sz="2400" dirty="0"/>
              <a:t>{a, b, </a:t>
            </a:r>
            <a:r>
              <a:rPr lang="en-US" altLang="zh-CN" sz="2400" dirty="0" err="1"/>
              <a:t>c,..,x</a:t>
            </a:r>
            <a:r>
              <a:rPr lang="en-US" altLang="zh-CN" sz="2400" dirty="0"/>
              <a:t>, y, z, 0,…,9, </a:t>
            </a:r>
            <a:r>
              <a:rPr lang="zh-CN" altLang="en-US" sz="2400" dirty="0"/>
              <a:t>空格</a:t>
            </a:r>
            <a:r>
              <a:rPr lang="en-US" altLang="zh-CN" sz="2400" dirty="0"/>
              <a:t>,</a:t>
            </a:r>
            <a:r>
              <a:rPr lang="zh-CN" altLang="en-US" sz="2400" dirty="0"/>
              <a:t>标点符号</a:t>
            </a:r>
            <a:r>
              <a:rPr lang="en-US" altLang="zh-CN" sz="2400" dirty="0"/>
              <a:t>}</a:t>
            </a:r>
            <a:r>
              <a:rPr lang="zh-CN" altLang="en-US" sz="2400" dirty="0"/>
              <a:t>，设计哈夫曼编码</a:t>
            </a:r>
            <a:endParaRPr lang="en-US" altLang="zh-CN" sz="2400" dirty="0"/>
          </a:p>
          <a:p>
            <a:pPr lvl="1"/>
            <a:r>
              <a:rPr lang="zh-CN" altLang="en-US" sz="2400" dirty="0"/>
              <a:t>按照哈夫曼编码，对输入文本重新编码</a:t>
            </a:r>
            <a:endParaRPr lang="en-US" altLang="zh-CN" sz="2400" dirty="0"/>
          </a:p>
          <a:p>
            <a:pPr lvl="1"/>
            <a:r>
              <a:rPr lang="zh-CN" altLang="en-US" dirty="0"/>
              <a:t>统计</a:t>
            </a:r>
            <a:r>
              <a:rPr lang="zh-CN" altLang="en-US" sz="2400" dirty="0"/>
              <a:t>采用哈夫曼编码，输入文本需要的存储比特数，并与定长编码方式需要的存储比特数进行比较</a:t>
            </a:r>
            <a:endParaRPr lang="en-US" altLang="zh-CN" sz="2400" dirty="0"/>
          </a:p>
          <a:p>
            <a:endParaRPr lang="zh-CN" altLang="en-US" dirty="0"/>
          </a:p>
        </p:txBody>
      </p:sp>
      <p:sp>
        <p:nvSpPr>
          <p:cNvPr id="4" name="日期占位符 3">
            <a:extLst>
              <a:ext uri="{FF2B5EF4-FFF2-40B4-BE49-F238E27FC236}">
                <a16:creationId xmlns:a16="http://schemas.microsoft.com/office/drawing/2014/main" id="{A8B9C882-AFC3-290A-2EF2-BFB85379806C}"/>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FC3E4D27-86D1-9CAC-431E-0FEACB8BCF8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90E2485-EBA0-36BC-3D91-BEE8F5F4803E}"/>
              </a:ext>
            </a:extLst>
          </p:cNvPr>
          <p:cNvSpPr>
            <a:spLocks noGrp="1"/>
          </p:cNvSpPr>
          <p:nvPr>
            <p:ph type="sldNum" sz="quarter" idx="12"/>
          </p:nvPr>
        </p:nvSpPr>
        <p:spPr/>
        <p:txBody>
          <a:bodyPr/>
          <a:lstStyle/>
          <a:p>
            <a:fld id="{EEA58A3B-43CE-4AA0-90B5-EB47AFAFEB34}" type="slidenum">
              <a:rPr lang="zh-CN" altLang="en-US" smtClean="0"/>
              <a:pPr/>
              <a:t>4</a:t>
            </a:fld>
            <a:endParaRPr lang="zh-CN" altLang="en-US" dirty="0"/>
          </a:p>
        </p:txBody>
      </p:sp>
    </p:spTree>
    <p:extLst>
      <p:ext uri="{BB962C8B-B14F-4D97-AF65-F5344CB8AC3E}">
        <p14:creationId xmlns:p14="http://schemas.microsoft.com/office/powerpoint/2010/main" val="747990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715BB2-DC30-4DD1-DDE4-AED25EBC756D}"/>
              </a:ext>
            </a:extLst>
          </p:cNvPr>
          <p:cNvSpPr>
            <a:spLocks noGrp="1"/>
          </p:cNvSpPr>
          <p:nvPr>
            <p:ph type="title"/>
          </p:nvPr>
        </p:nvSpPr>
        <p:spPr/>
        <p:txBody>
          <a:bodyPr/>
          <a:lstStyle/>
          <a:p>
            <a:pPr algn="l"/>
            <a:r>
              <a:rPr lang="zh-CN" altLang="en-US" dirty="0"/>
              <a:t>作业</a:t>
            </a:r>
            <a:r>
              <a:rPr lang="en-US" altLang="zh-CN" dirty="0"/>
              <a:t>1 </a:t>
            </a:r>
            <a:r>
              <a:rPr lang="zh-CN" altLang="en-US" dirty="0"/>
              <a:t>哈夫曼编码</a:t>
            </a:r>
          </a:p>
        </p:txBody>
      </p:sp>
      <p:sp>
        <p:nvSpPr>
          <p:cNvPr id="3" name="内容占位符 2">
            <a:extLst>
              <a:ext uri="{FF2B5EF4-FFF2-40B4-BE49-F238E27FC236}">
                <a16:creationId xmlns:a16="http://schemas.microsoft.com/office/drawing/2014/main" id="{67A27BD6-8538-86BB-3CF9-AA0B9EB7AF18}"/>
              </a:ext>
            </a:extLst>
          </p:cNvPr>
          <p:cNvSpPr>
            <a:spLocks noGrp="1"/>
          </p:cNvSpPr>
          <p:nvPr>
            <p:ph idx="1"/>
          </p:nvPr>
        </p:nvSpPr>
        <p:spPr/>
        <p:txBody>
          <a:bodyPr>
            <a:normAutofit/>
          </a:bodyPr>
          <a:lstStyle/>
          <a:p>
            <a:r>
              <a:rPr lang="zh-CN" altLang="en-US" sz="2400" dirty="0"/>
              <a:t>要求：</a:t>
            </a:r>
            <a:endParaRPr lang="en-US" altLang="zh-CN" sz="2400" dirty="0"/>
          </a:p>
          <a:p>
            <a:pPr lvl="1"/>
            <a:r>
              <a:rPr lang="zh-CN" altLang="en-US" dirty="0"/>
              <a:t>编程实现方案</a:t>
            </a:r>
            <a:r>
              <a:rPr lang="en-US" altLang="zh-CN" dirty="0"/>
              <a:t>2</a:t>
            </a:r>
          </a:p>
          <a:p>
            <a:r>
              <a:rPr lang="zh-CN" altLang="en-US" sz="2400" dirty="0"/>
              <a:t>程序运行结果需给出</a:t>
            </a:r>
            <a:endParaRPr lang="en-US" altLang="zh-CN" dirty="0"/>
          </a:p>
          <a:p>
            <a:pPr lvl="1"/>
            <a:r>
              <a:rPr lang="en-US" altLang="zh-CN" dirty="0"/>
              <a:t>1. </a:t>
            </a:r>
            <a:r>
              <a:rPr lang="zh-CN" altLang="en-US" dirty="0"/>
              <a:t>符号表</a:t>
            </a:r>
            <a:r>
              <a:rPr lang="en-US" altLang="zh-CN" dirty="0"/>
              <a:t>{a, b, </a:t>
            </a:r>
            <a:r>
              <a:rPr lang="en-US" altLang="zh-CN" dirty="0" err="1"/>
              <a:t>c,..,x</a:t>
            </a:r>
            <a:r>
              <a:rPr lang="en-US" altLang="zh-CN" dirty="0"/>
              <a:t>, y, z, 0,…,9, …}</a:t>
            </a:r>
            <a:r>
              <a:rPr lang="zh-CN" altLang="en-US" dirty="0"/>
              <a:t>中各编码成员（字符）在文本中的出现频率，以及其哈夫曼编码</a:t>
            </a:r>
            <a:endParaRPr lang="en-US" altLang="zh-CN" dirty="0"/>
          </a:p>
          <a:p>
            <a:pPr lvl="1"/>
            <a:r>
              <a:rPr lang="en-US" altLang="zh-CN" dirty="0"/>
              <a:t>2. </a:t>
            </a:r>
            <a:r>
              <a:rPr lang="zh-CN" altLang="en-US" dirty="0"/>
              <a:t>分别采用哈夫曼编码、定长编码时，输入文本所需要的存储比特数</a:t>
            </a:r>
          </a:p>
          <a:p>
            <a:endParaRPr lang="zh-CN" altLang="en-US" dirty="0"/>
          </a:p>
        </p:txBody>
      </p:sp>
      <p:sp>
        <p:nvSpPr>
          <p:cNvPr id="4" name="日期占位符 3">
            <a:extLst>
              <a:ext uri="{FF2B5EF4-FFF2-40B4-BE49-F238E27FC236}">
                <a16:creationId xmlns:a16="http://schemas.microsoft.com/office/drawing/2014/main" id="{F3905BDC-8341-4255-105E-41B216BBE1A4}"/>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9F755208-3C25-ACF6-5E2F-BACC11042B0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67D3750-2291-22D9-4927-694DB986D3E0}"/>
              </a:ext>
            </a:extLst>
          </p:cNvPr>
          <p:cNvSpPr>
            <a:spLocks noGrp="1"/>
          </p:cNvSpPr>
          <p:nvPr>
            <p:ph type="sldNum" sz="quarter" idx="12"/>
          </p:nvPr>
        </p:nvSpPr>
        <p:spPr/>
        <p:txBody>
          <a:bodyPr/>
          <a:lstStyle/>
          <a:p>
            <a:fld id="{EEA58A3B-43CE-4AA0-90B5-EB47AFAFEB34}" type="slidenum">
              <a:rPr lang="zh-CN" altLang="en-US" smtClean="0"/>
              <a:pPr/>
              <a:t>5</a:t>
            </a:fld>
            <a:endParaRPr lang="zh-CN" altLang="en-US" dirty="0"/>
          </a:p>
        </p:txBody>
      </p:sp>
    </p:spTree>
    <p:extLst>
      <p:ext uri="{BB962C8B-B14F-4D97-AF65-F5344CB8AC3E}">
        <p14:creationId xmlns:p14="http://schemas.microsoft.com/office/powerpoint/2010/main" val="2986886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36751F-A19E-92A6-9696-06FF63F5C1DE}"/>
              </a:ext>
            </a:extLst>
          </p:cNvPr>
          <p:cNvSpPr>
            <a:spLocks noGrp="1"/>
          </p:cNvSpPr>
          <p:nvPr>
            <p:ph type="title"/>
          </p:nvPr>
        </p:nvSpPr>
        <p:spPr/>
        <p:txBody>
          <a:bodyPr/>
          <a:lstStyle/>
          <a:p>
            <a:pPr algn="l"/>
            <a:r>
              <a:rPr lang="zh-CN" altLang="en-US" dirty="0"/>
              <a:t>附件</a:t>
            </a:r>
            <a:r>
              <a:rPr lang="en-US" altLang="zh-CN" dirty="0"/>
              <a:t>1. </a:t>
            </a:r>
            <a:r>
              <a:rPr lang="zh-CN" altLang="en-US" dirty="0"/>
              <a:t>哈夫曼编码输入文本内容</a:t>
            </a:r>
          </a:p>
        </p:txBody>
      </p:sp>
      <p:sp>
        <p:nvSpPr>
          <p:cNvPr id="3" name="内容占位符 2">
            <a:extLst>
              <a:ext uri="{FF2B5EF4-FFF2-40B4-BE49-F238E27FC236}">
                <a16:creationId xmlns:a16="http://schemas.microsoft.com/office/drawing/2014/main" id="{6AD33FAF-9A87-2106-74CD-AC99F86A88AC}"/>
              </a:ext>
            </a:extLst>
          </p:cNvPr>
          <p:cNvSpPr>
            <a:spLocks noGrp="1"/>
          </p:cNvSpPr>
          <p:nvPr>
            <p:ph idx="1"/>
          </p:nvPr>
        </p:nvSpPr>
        <p:spPr>
          <a:xfrm>
            <a:off x="123432" y="764365"/>
            <a:ext cx="8897136" cy="5704362"/>
          </a:xfrm>
        </p:spPr>
        <p:txBody>
          <a:bodyPr>
            <a:normAutofit fontScale="92500" lnSpcReduction="20000"/>
          </a:bodyPr>
          <a:lstStyle/>
          <a:p>
            <a:r>
              <a:rPr lang="en-US" altLang="zh-CN" dirty="0"/>
              <a:t>Informally, an algorithm is any well defined computational procedure that takes some value, or set of values, as input and produces some value, or set of values, as output. An algorithm is thus a sequence of computational steps that transform the input into the output.</a:t>
            </a:r>
          </a:p>
          <a:p>
            <a:pPr marL="228600" lvl="1" indent="-228600">
              <a:buClr>
                <a:srgbClr val="0000FF"/>
              </a:buClr>
              <a:buSzPct val="60000"/>
              <a:buFont typeface="Wingdings" panose="05000000000000000000" pitchFamily="2" charset="2"/>
              <a:buChar char="n"/>
            </a:pPr>
            <a:r>
              <a:rPr lang="en-US" altLang="zh-CN" dirty="0"/>
              <a:t>We can also view an algorithm as a tool for solving a well-specified computational problem. The statement of the problem specifies in general terms the desired input/output relationship. The algorithm describes a specific computational procedure for achieving that input/output relationship.</a:t>
            </a:r>
          </a:p>
          <a:p>
            <a:pPr marL="228600" lvl="1" indent="-228600">
              <a:buClr>
                <a:srgbClr val="0000FF"/>
              </a:buClr>
              <a:buSzPct val="60000"/>
              <a:buFont typeface="Wingdings" panose="05000000000000000000" pitchFamily="2" charset="2"/>
              <a:buChar char="n"/>
            </a:pPr>
            <a:r>
              <a:rPr lang="en-US" altLang="zh-CN" dirty="0"/>
              <a:t>An algorithm is said to be correct if, for every input instance, it halts with the correct output. We say that a correct algorithm solves the given computational problem. An incorrect algorithm might not halt at all on some input instances, or it might halt with an answer other than the desired one. Contrary to what one might expect, incorrect algorithms can sometimes be useful, if their error rate can be controlled. We shall see an example of this in Chapter when we study algorithms for finding large prime numbers. Ordinarily, however, we shall be concerned only with correct algorithms.</a:t>
            </a:r>
          </a:p>
          <a:p>
            <a:endParaRPr lang="zh-CN" altLang="en-US" dirty="0"/>
          </a:p>
        </p:txBody>
      </p:sp>
      <p:sp>
        <p:nvSpPr>
          <p:cNvPr id="4" name="日期占位符 3">
            <a:extLst>
              <a:ext uri="{FF2B5EF4-FFF2-40B4-BE49-F238E27FC236}">
                <a16:creationId xmlns:a16="http://schemas.microsoft.com/office/drawing/2014/main" id="{A43B5E04-957A-7E1B-42FD-AE1028EDC161}"/>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BA3EB828-8B61-7DE8-1110-A72F5DFA980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4C2EECE-E570-A1E7-E5F5-1FB6121E5175}"/>
              </a:ext>
            </a:extLst>
          </p:cNvPr>
          <p:cNvSpPr>
            <a:spLocks noGrp="1"/>
          </p:cNvSpPr>
          <p:nvPr>
            <p:ph type="sldNum" sz="quarter" idx="12"/>
          </p:nvPr>
        </p:nvSpPr>
        <p:spPr/>
        <p:txBody>
          <a:bodyPr/>
          <a:lstStyle/>
          <a:p>
            <a:fld id="{EEA58A3B-43CE-4AA0-90B5-EB47AFAFEB34}" type="slidenum">
              <a:rPr lang="zh-CN" altLang="en-US" smtClean="0"/>
              <a:pPr/>
              <a:t>6</a:t>
            </a:fld>
            <a:endParaRPr lang="zh-CN" altLang="en-US" dirty="0"/>
          </a:p>
        </p:txBody>
      </p:sp>
    </p:spTree>
    <p:extLst>
      <p:ext uri="{BB962C8B-B14F-4D97-AF65-F5344CB8AC3E}">
        <p14:creationId xmlns:p14="http://schemas.microsoft.com/office/powerpoint/2010/main" val="3131558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1C9BEB-5646-B6B6-F36D-8C9172043D87}"/>
              </a:ext>
            </a:extLst>
          </p:cNvPr>
          <p:cNvSpPr>
            <a:spLocks noGrp="1"/>
          </p:cNvSpPr>
          <p:nvPr>
            <p:ph type="title"/>
          </p:nvPr>
        </p:nvSpPr>
        <p:spPr/>
        <p:txBody>
          <a:bodyPr/>
          <a:lstStyle/>
          <a:p>
            <a:pPr algn="l"/>
            <a:r>
              <a:rPr lang="zh-CN" altLang="en-US" dirty="0"/>
              <a:t>附件</a:t>
            </a:r>
            <a:r>
              <a:rPr lang="en-US" altLang="zh-CN" dirty="0"/>
              <a:t>1. </a:t>
            </a:r>
            <a:r>
              <a:rPr lang="zh-CN" altLang="en-US" dirty="0"/>
              <a:t>哈夫曼编码输入文本内容</a:t>
            </a:r>
          </a:p>
        </p:txBody>
      </p:sp>
      <p:sp>
        <p:nvSpPr>
          <p:cNvPr id="3" name="内容占位符 2">
            <a:extLst>
              <a:ext uri="{FF2B5EF4-FFF2-40B4-BE49-F238E27FC236}">
                <a16:creationId xmlns:a16="http://schemas.microsoft.com/office/drawing/2014/main" id="{9A5E785B-423D-4A96-7B5D-D7BA6E5AECA1}"/>
              </a:ext>
            </a:extLst>
          </p:cNvPr>
          <p:cNvSpPr>
            <a:spLocks noGrp="1"/>
          </p:cNvSpPr>
          <p:nvPr>
            <p:ph idx="1"/>
          </p:nvPr>
        </p:nvSpPr>
        <p:spPr>
          <a:xfrm>
            <a:off x="123432" y="764364"/>
            <a:ext cx="8897136" cy="5683461"/>
          </a:xfrm>
        </p:spPr>
        <p:txBody>
          <a:bodyPr>
            <a:normAutofit/>
          </a:bodyPr>
          <a:lstStyle/>
          <a:p>
            <a:r>
              <a:rPr lang="en-US" altLang="zh-CN" dirty="0"/>
              <a:t>Algorithms for optimization problems typically go through a sequence of steps, with a set of choices at each step. For many optimization problems, using dynamic programming to determine the best choices is overkill; simpler, more efficient algorithms will do. A greedy algorithm always makes the choice that looks best at the moment. That is, it makes a locally optimal choice in the hope that this choice will lead to a globally optimal solution. This chapter explores optimization problems that are solvable by greedy algorithms. </a:t>
            </a:r>
            <a:endParaRPr lang="zh-CN" altLang="en-US" dirty="0"/>
          </a:p>
          <a:p>
            <a:endParaRPr lang="zh-CN" altLang="en-US" dirty="0"/>
          </a:p>
        </p:txBody>
      </p:sp>
      <p:sp>
        <p:nvSpPr>
          <p:cNvPr id="4" name="日期占位符 3">
            <a:extLst>
              <a:ext uri="{FF2B5EF4-FFF2-40B4-BE49-F238E27FC236}">
                <a16:creationId xmlns:a16="http://schemas.microsoft.com/office/drawing/2014/main" id="{0D4F0B61-4AAD-12D3-DF78-7CAAE9CADE8D}"/>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20862E1D-F83E-613A-C679-D02E6C5D73D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76DEEFD-BD0A-98BB-1DCA-04CC7001DF28}"/>
              </a:ext>
            </a:extLst>
          </p:cNvPr>
          <p:cNvSpPr>
            <a:spLocks noGrp="1"/>
          </p:cNvSpPr>
          <p:nvPr>
            <p:ph type="sldNum" sz="quarter" idx="12"/>
          </p:nvPr>
        </p:nvSpPr>
        <p:spPr/>
        <p:txBody>
          <a:bodyPr/>
          <a:lstStyle/>
          <a:p>
            <a:fld id="{EEA58A3B-43CE-4AA0-90B5-EB47AFAFEB34}" type="slidenum">
              <a:rPr lang="zh-CN" altLang="en-US" smtClean="0"/>
              <a:pPr/>
              <a:t>7</a:t>
            </a:fld>
            <a:endParaRPr lang="zh-CN" altLang="en-US" dirty="0"/>
          </a:p>
        </p:txBody>
      </p:sp>
    </p:spTree>
    <p:extLst>
      <p:ext uri="{BB962C8B-B14F-4D97-AF65-F5344CB8AC3E}">
        <p14:creationId xmlns:p14="http://schemas.microsoft.com/office/powerpoint/2010/main" val="281138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7EAF3B-7535-2B03-4761-E6258569A1D6}"/>
              </a:ext>
            </a:extLst>
          </p:cNvPr>
          <p:cNvSpPr>
            <a:spLocks noGrp="1"/>
          </p:cNvSpPr>
          <p:nvPr>
            <p:ph type="title"/>
          </p:nvPr>
        </p:nvSpPr>
        <p:spPr/>
        <p:txBody>
          <a:bodyPr/>
          <a:lstStyle/>
          <a:p>
            <a:pPr algn="l"/>
            <a:r>
              <a:rPr lang="zh-CN" altLang="en-US" dirty="0"/>
              <a:t>附件</a:t>
            </a:r>
            <a:r>
              <a:rPr lang="en-US" altLang="zh-CN" dirty="0"/>
              <a:t>1. </a:t>
            </a:r>
            <a:r>
              <a:rPr lang="zh-CN" altLang="en-US" dirty="0"/>
              <a:t>哈夫曼编码输入文本内容</a:t>
            </a:r>
          </a:p>
        </p:txBody>
      </p:sp>
      <p:sp>
        <p:nvSpPr>
          <p:cNvPr id="3" name="内容占位符 2">
            <a:extLst>
              <a:ext uri="{FF2B5EF4-FFF2-40B4-BE49-F238E27FC236}">
                <a16:creationId xmlns:a16="http://schemas.microsoft.com/office/drawing/2014/main" id="{618F28C4-3566-086A-6309-012C11F1EF7D}"/>
              </a:ext>
            </a:extLst>
          </p:cNvPr>
          <p:cNvSpPr>
            <a:spLocks noGrp="1"/>
          </p:cNvSpPr>
          <p:nvPr>
            <p:ph idx="1"/>
          </p:nvPr>
        </p:nvSpPr>
        <p:spPr>
          <a:xfrm>
            <a:off x="123432" y="764364"/>
            <a:ext cx="8897136" cy="5850667"/>
          </a:xfrm>
        </p:spPr>
        <p:txBody>
          <a:bodyPr>
            <a:normAutofit fontScale="85000" lnSpcReduction="20000"/>
          </a:bodyPr>
          <a:lstStyle/>
          <a:p>
            <a:pPr>
              <a:lnSpc>
                <a:spcPct val="130000"/>
              </a:lnSpc>
            </a:pPr>
            <a:r>
              <a:rPr lang="en-US" altLang="zh-CN" sz="2600" dirty="0"/>
              <a:t>Greedy algorithms do not always yield optimal solutions, but for many problems they do. We shall first examine in Section 16.1 a simple but nontrivial problem, the activity-selection problem, for which a greedy algorithm efficiently computes a solution. We shall arrive at the greedy algorithm by first considering a dynamic-programming solution and then showing that we can always make greedy choices to arrive at an optimal solution. Section 16.2 reviews the basic elements of the greedy approach, giving a more direct approach to proving greedy algorithms correct than the dynamic-programming-based process of Section 16.1. Section 16.3 presents an important application of greedy techniques: the design of data-compression (Huffman) codes. In Section 16.4, we investigate some of the theory underlying combinatorial structures called "matroids" for which a greedy algorithm always produces an optimal solution. Finally, Section 16.5 illustrates the application of matroids using a problem of scheduling unit-time tasks with deadlines and penalties.</a:t>
            </a:r>
            <a:endParaRPr lang="zh-CN" altLang="en-US" sz="2600" dirty="0"/>
          </a:p>
          <a:p>
            <a:endParaRPr lang="zh-CN" altLang="en-US" dirty="0"/>
          </a:p>
        </p:txBody>
      </p:sp>
      <p:sp>
        <p:nvSpPr>
          <p:cNvPr id="4" name="日期占位符 3">
            <a:extLst>
              <a:ext uri="{FF2B5EF4-FFF2-40B4-BE49-F238E27FC236}">
                <a16:creationId xmlns:a16="http://schemas.microsoft.com/office/drawing/2014/main" id="{50EBDC5F-3DC5-448B-1D6C-31CEF6BDAAA2}"/>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52663263-A72A-935A-3C95-42AA1C85FB1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43B85D0-9937-22D7-0990-B288AEAEBE6A}"/>
              </a:ext>
            </a:extLst>
          </p:cNvPr>
          <p:cNvSpPr>
            <a:spLocks noGrp="1"/>
          </p:cNvSpPr>
          <p:nvPr>
            <p:ph type="sldNum" sz="quarter" idx="12"/>
          </p:nvPr>
        </p:nvSpPr>
        <p:spPr/>
        <p:txBody>
          <a:bodyPr/>
          <a:lstStyle/>
          <a:p>
            <a:fld id="{EEA58A3B-43CE-4AA0-90B5-EB47AFAFEB34}" type="slidenum">
              <a:rPr lang="zh-CN" altLang="en-US" smtClean="0"/>
              <a:pPr/>
              <a:t>8</a:t>
            </a:fld>
            <a:endParaRPr lang="zh-CN" altLang="en-US" dirty="0"/>
          </a:p>
        </p:txBody>
      </p:sp>
    </p:spTree>
    <p:extLst>
      <p:ext uri="{BB962C8B-B14F-4D97-AF65-F5344CB8AC3E}">
        <p14:creationId xmlns:p14="http://schemas.microsoft.com/office/powerpoint/2010/main" val="2322742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86297A-AEDE-9FEF-277A-22AFED0C6A3F}"/>
              </a:ext>
            </a:extLst>
          </p:cNvPr>
          <p:cNvSpPr>
            <a:spLocks noGrp="1"/>
          </p:cNvSpPr>
          <p:nvPr>
            <p:ph type="title"/>
          </p:nvPr>
        </p:nvSpPr>
        <p:spPr/>
        <p:txBody>
          <a:bodyPr/>
          <a:lstStyle/>
          <a:p>
            <a:r>
              <a:rPr lang="zh-CN" altLang="en-US" dirty="0"/>
              <a:t>附件</a:t>
            </a:r>
            <a:r>
              <a:rPr lang="en-US" altLang="zh-CN" dirty="0"/>
              <a:t>1. </a:t>
            </a:r>
            <a:r>
              <a:rPr lang="zh-CN" altLang="en-US" dirty="0"/>
              <a:t>哈夫曼编码输入文本内容</a:t>
            </a:r>
          </a:p>
        </p:txBody>
      </p:sp>
      <p:sp>
        <p:nvSpPr>
          <p:cNvPr id="3" name="内容占位符 2">
            <a:extLst>
              <a:ext uri="{FF2B5EF4-FFF2-40B4-BE49-F238E27FC236}">
                <a16:creationId xmlns:a16="http://schemas.microsoft.com/office/drawing/2014/main" id="{43BF60FC-B946-C443-A2C1-2684E6D099F9}"/>
              </a:ext>
            </a:extLst>
          </p:cNvPr>
          <p:cNvSpPr>
            <a:spLocks noGrp="1"/>
          </p:cNvSpPr>
          <p:nvPr>
            <p:ph idx="1"/>
          </p:nvPr>
        </p:nvSpPr>
        <p:spPr>
          <a:xfrm>
            <a:off x="123432" y="764364"/>
            <a:ext cx="8897136" cy="6004077"/>
          </a:xfrm>
        </p:spPr>
        <p:txBody>
          <a:bodyPr>
            <a:normAutofit fontScale="77500" lnSpcReduction="20000"/>
          </a:bodyPr>
          <a:lstStyle/>
          <a:p>
            <a:r>
              <a:rPr lang="en-US" altLang="zh-CN" sz="2300" dirty="0"/>
              <a:t>The greedy method is quite powerful and works well for a wide range of problems. Later chapters will present many algorithms that can be viewed as applications of the greedy method, including minimum-spanning-tree algorithms , Dijkstra's algorithm for shortest paths from a single source, and </a:t>
            </a:r>
            <a:r>
              <a:rPr lang="en-US" altLang="zh-CN" sz="2300" dirty="0" err="1"/>
              <a:t>Chv´atal's</a:t>
            </a:r>
            <a:r>
              <a:rPr lang="en-US" altLang="zh-CN" sz="2300" dirty="0"/>
              <a:t> greedy set-covering heuristic. Minimum-spanning-tree algorithms are a classic example of the greedy method.</a:t>
            </a:r>
          </a:p>
          <a:p>
            <a:pPr marL="228600" lvl="1" indent="-228600">
              <a:buClr>
                <a:srgbClr val="0000FF"/>
              </a:buClr>
              <a:buSzPct val="60000"/>
              <a:buFont typeface="Wingdings" panose="05000000000000000000" pitchFamily="2" charset="2"/>
              <a:buChar char="n"/>
            </a:pPr>
            <a:r>
              <a:rPr lang="en-US" altLang="zh-CN" sz="2300" dirty="0"/>
              <a:t>A greedy algorithm obtains an optimal solution to a problem by making a sequence of choices. For each decision point in the algorithm, the choice that seems best at the moment is chosen. This heuristic strategy does not always produce an optimal solution, but as we saw in the activity-selection problem, sometimes it does. This section discusses some of the general properties of greedy methods. The process that we followed in Section 16.1 to develop a greedy algorithm was a bit more involved than is typical.</a:t>
            </a:r>
          </a:p>
          <a:p>
            <a:pPr marL="228600" lvl="1" indent="-228600">
              <a:buClr>
                <a:srgbClr val="0000FF"/>
              </a:buClr>
              <a:buSzPct val="60000"/>
              <a:buFont typeface="Wingdings" panose="05000000000000000000" pitchFamily="2" charset="2"/>
              <a:buChar char="n"/>
            </a:pPr>
            <a:r>
              <a:rPr lang="en-US" altLang="zh-CN" sz="2300" dirty="0"/>
              <a:t>We went through the following steps: </a:t>
            </a:r>
          </a:p>
          <a:p>
            <a:pPr marL="0" lvl="1" indent="0">
              <a:buClr>
                <a:srgbClr val="0000FF"/>
              </a:buClr>
              <a:buSzPct val="60000"/>
              <a:buNone/>
            </a:pPr>
            <a:r>
              <a:rPr lang="en-US" altLang="zh-CN" sz="2300" dirty="0"/>
              <a:t>(1) Determine the optimal substructure of the problem. (2)Develop a recursive solution. (3) Prove that at any stage of the recursion, one of the optimal choices is the greedy choice. Thus, it is always safe to make the greedy choice. (4) Show that all but one of the subproblems induced by having made the greedy choice are empty. (5)Develop a recursive algorithm that implements the greedy strategy. (6)Convert the recursive algorithm to an iterative algorithm. </a:t>
            </a:r>
          </a:p>
          <a:p>
            <a:pPr marL="228600" lvl="1" indent="-228600">
              <a:buClr>
                <a:srgbClr val="0000FF"/>
              </a:buClr>
              <a:buSzPct val="60000"/>
              <a:buFont typeface="Wingdings" panose="05000000000000000000" pitchFamily="2" charset="2"/>
              <a:buChar char="n"/>
            </a:pPr>
            <a:r>
              <a:rPr lang="en-US" altLang="zh-CN" sz="2300" dirty="0"/>
              <a:t>Ingoing through these steps, we saw in great detail the dynamic-programming underpinnings of a greedy algorithm. In practice, however, we usually streamline the above steps when designing </a:t>
            </a:r>
            <a:r>
              <a:rPr lang="en-US" altLang="zh-CN" sz="2300" dirty="0" err="1"/>
              <a:t>agreedy</a:t>
            </a:r>
            <a:r>
              <a:rPr lang="en-US" altLang="zh-CN" sz="2300" dirty="0"/>
              <a:t> algorithm. We develop our substructure with an eye toward making a greedy choice that leaves just one subproblem to solve optimally. </a:t>
            </a:r>
          </a:p>
          <a:p>
            <a:endParaRPr lang="zh-CN" altLang="en-US" dirty="0"/>
          </a:p>
        </p:txBody>
      </p:sp>
      <p:sp>
        <p:nvSpPr>
          <p:cNvPr id="4" name="日期占位符 3">
            <a:extLst>
              <a:ext uri="{FF2B5EF4-FFF2-40B4-BE49-F238E27FC236}">
                <a16:creationId xmlns:a16="http://schemas.microsoft.com/office/drawing/2014/main" id="{A9E3E4A2-0CB8-8A35-8C8D-CA64AE9F3D16}"/>
              </a:ext>
            </a:extLst>
          </p:cNvPr>
          <p:cNvSpPr>
            <a:spLocks noGrp="1"/>
          </p:cNvSpPr>
          <p:nvPr>
            <p:ph type="dt" sz="half" idx="10"/>
          </p:nvPr>
        </p:nvSpPr>
        <p:spPr/>
        <p:txBody>
          <a:bodyPr/>
          <a:lstStyle/>
          <a:p>
            <a:fld id="{DDB52E49-C8A5-40DA-A458-EF224B26651F}" type="datetime1">
              <a:rPr lang="zh-CN" altLang="en-US" smtClean="0"/>
              <a:t>2023/12/7</a:t>
            </a:fld>
            <a:endParaRPr lang="zh-CN" altLang="en-US" dirty="0"/>
          </a:p>
        </p:txBody>
      </p:sp>
      <p:sp>
        <p:nvSpPr>
          <p:cNvPr id="5" name="页脚占位符 4">
            <a:extLst>
              <a:ext uri="{FF2B5EF4-FFF2-40B4-BE49-F238E27FC236}">
                <a16:creationId xmlns:a16="http://schemas.microsoft.com/office/drawing/2014/main" id="{FEEEE51E-E49F-4F01-EB74-A4F6EFA1F10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0CFFDEA-84BE-DB74-1406-AD4D42882364}"/>
              </a:ext>
            </a:extLst>
          </p:cNvPr>
          <p:cNvSpPr>
            <a:spLocks noGrp="1"/>
          </p:cNvSpPr>
          <p:nvPr>
            <p:ph type="sldNum" sz="quarter" idx="12"/>
          </p:nvPr>
        </p:nvSpPr>
        <p:spPr/>
        <p:txBody>
          <a:bodyPr/>
          <a:lstStyle/>
          <a:p>
            <a:fld id="{EEA58A3B-43CE-4AA0-90B5-EB47AFAFEB34}" type="slidenum">
              <a:rPr lang="zh-CN" altLang="en-US" smtClean="0"/>
              <a:pPr/>
              <a:t>9</a:t>
            </a:fld>
            <a:endParaRPr lang="zh-CN" altLang="en-US" dirty="0"/>
          </a:p>
        </p:txBody>
      </p:sp>
    </p:spTree>
    <p:extLst>
      <p:ext uri="{BB962C8B-B14F-4D97-AF65-F5344CB8AC3E}">
        <p14:creationId xmlns:p14="http://schemas.microsoft.com/office/powerpoint/2010/main" val="2448068773"/>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1153</TotalTime>
  <Words>2468</Words>
  <Application>Microsoft Office PowerPoint</Application>
  <PresentationFormat>全屏显示(4:3)</PresentationFormat>
  <Paragraphs>279</Paragraphs>
  <Slides>23</Slides>
  <Notes>0</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23</vt:i4>
      </vt:variant>
    </vt:vector>
  </HeadingPairs>
  <TitlesOfParts>
    <vt:vector size="34" baseType="lpstr">
      <vt:lpstr>等线</vt:lpstr>
      <vt:lpstr>等线 Light</vt:lpstr>
      <vt:lpstr>Microsoft YaHei</vt:lpstr>
      <vt:lpstr>Microsoft YaHei</vt:lpstr>
      <vt:lpstr>微软雅黑 Light</vt:lpstr>
      <vt:lpstr>Arial</vt:lpstr>
      <vt:lpstr>Calibri</vt:lpstr>
      <vt:lpstr>Calibri Light</vt:lpstr>
      <vt:lpstr>Wingdings</vt:lpstr>
      <vt:lpstr>Office 主题​​</vt:lpstr>
      <vt:lpstr>包装程序外壳对象</vt:lpstr>
      <vt:lpstr>PowerPoint 演示文稿</vt:lpstr>
      <vt:lpstr>内容</vt:lpstr>
      <vt:lpstr>作业1 哈夫曼编码</vt:lpstr>
      <vt:lpstr>作业1 哈夫曼编码</vt:lpstr>
      <vt:lpstr>作业1 哈夫曼编码</vt:lpstr>
      <vt:lpstr>附件1. 哈夫曼编码输入文本内容</vt:lpstr>
      <vt:lpstr>附件1. 哈夫曼编码输入文本内容</vt:lpstr>
      <vt:lpstr>附件1. 哈夫曼编码输入文本内容</vt:lpstr>
      <vt:lpstr>附件1. 哈夫曼编码输入文本内容</vt:lpstr>
      <vt:lpstr>附件1. 哈夫曼编码输入文本内容</vt:lpstr>
      <vt:lpstr>附件1. 哈夫曼编码输入文本内容</vt:lpstr>
      <vt:lpstr>附件1. 哈夫曼编码输入文本内容</vt:lpstr>
      <vt:lpstr>作业2 单源最短路径</vt:lpstr>
      <vt:lpstr>PowerPoint 演示文稿</vt:lpstr>
      <vt:lpstr>PowerPoint 演示文稿</vt:lpstr>
      <vt:lpstr>单源最短路径</vt:lpstr>
      <vt:lpstr>作业3 最小生成树</vt:lpstr>
      <vt:lpstr>PowerPoint 演示文稿</vt:lpstr>
      <vt:lpstr>PowerPoint 演示文稿</vt:lpstr>
      <vt:lpstr>最小生成树</vt:lpstr>
      <vt:lpstr>评分标准</vt:lpstr>
      <vt:lpstr>作业提交要求</vt:lpstr>
      <vt:lpstr>Thanks  for your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13910702762@139.com</dc:creator>
  <cp:lastModifiedBy>Wen Ye</cp:lastModifiedBy>
  <cp:revision>72</cp:revision>
  <dcterms:created xsi:type="dcterms:W3CDTF">2021-09-19T10:24:59Z</dcterms:created>
  <dcterms:modified xsi:type="dcterms:W3CDTF">2023-12-07T04:08:04Z</dcterms:modified>
</cp:coreProperties>
</file>

<file path=docProps/thumbnail.jpeg>
</file>